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notesMasterIdLst>
    <p:notesMasterId r:id="rId43"/>
  </p:notesMasterIdLst>
  <p:handoutMasterIdLst>
    <p:handoutMasterId r:id="rId44"/>
  </p:handoutMasterIdLst>
  <p:sldIdLst>
    <p:sldId id="257" r:id="rId2"/>
    <p:sldId id="424" r:id="rId3"/>
    <p:sldId id="442" r:id="rId4"/>
    <p:sldId id="471" r:id="rId5"/>
    <p:sldId id="477" r:id="rId6"/>
    <p:sldId id="472" r:id="rId7"/>
    <p:sldId id="461" r:id="rId8"/>
    <p:sldId id="459" r:id="rId9"/>
    <p:sldId id="460" r:id="rId10"/>
    <p:sldId id="462" r:id="rId11"/>
    <p:sldId id="463" r:id="rId12"/>
    <p:sldId id="464" r:id="rId13"/>
    <p:sldId id="465" r:id="rId14"/>
    <p:sldId id="466" r:id="rId15"/>
    <p:sldId id="467" r:id="rId16"/>
    <p:sldId id="468" r:id="rId17"/>
    <p:sldId id="476" r:id="rId18"/>
    <p:sldId id="375" r:id="rId19"/>
    <p:sldId id="454" r:id="rId20"/>
    <p:sldId id="455" r:id="rId21"/>
    <p:sldId id="434" r:id="rId22"/>
    <p:sldId id="378" r:id="rId23"/>
    <p:sldId id="380" r:id="rId24"/>
    <p:sldId id="435" r:id="rId25"/>
    <p:sldId id="359" r:id="rId26"/>
    <p:sldId id="370" r:id="rId27"/>
    <p:sldId id="367" r:id="rId28"/>
    <p:sldId id="436" r:id="rId29"/>
    <p:sldId id="482" r:id="rId30"/>
    <p:sldId id="441" r:id="rId31"/>
    <p:sldId id="443" r:id="rId32"/>
    <p:sldId id="451" r:id="rId33"/>
    <p:sldId id="453" r:id="rId34"/>
    <p:sldId id="479" r:id="rId35"/>
    <p:sldId id="478" r:id="rId36"/>
    <p:sldId id="445" r:id="rId37"/>
    <p:sldId id="480" r:id="rId38"/>
    <p:sldId id="365" r:id="rId39"/>
    <p:sldId id="481" r:id="rId40"/>
    <p:sldId id="344" r:id="rId41"/>
    <p:sldId id="311"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a:srgbClr val="FFFFFF"/>
    <a:srgbClr val="FDFDFD"/>
    <a:srgbClr val="000000"/>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6118" autoAdjust="0"/>
  </p:normalViewPr>
  <p:slideViewPr>
    <p:cSldViewPr snapToGrid="0">
      <p:cViewPr varScale="1">
        <p:scale>
          <a:sx n="111" d="100"/>
          <a:sy n="111" d="100"/>
        </p:scale>
        <p:origin x="438"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1" d="100"/>
          <a:sy n="71" d="100"/>
        </p:scale>
        <p:origin x="2155"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6" cy="467376"/>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77827" y="0"/>
            <a:ext cx="3043666" cy="467376"/>
          </a:xfrm>
          <a:prstGeom prst="rect">
            <a:avLst/>
          </a:prstGeom>
        </p:spPr>
        <p:txBody>
          <a:bodyPr vert="horz" lIns="92309" tIns="46154" rIns="92309" bIns="46154" rtlCol="0"/>
          <a:lstStyle>
            <a:lvl1pPr algn="r">
              <a:defRPr sz="1200"/>
            </a:lvl1pPr>
          </a:lstStyle>
          <a:p>
            <a:fld id="{C43C3130-B9FA-4FE7-AF2E-67B16A0B2FCA}" type="datetimeFigureOut">
              <a:rPr lang="en-US" smtClean="0"/>
              <a:t>12/7/2022</a:t>
            </a:fld>
            <a:endParaRPr lang="en-US"/>
          </a:p>
        </p:txBody>
      </p:sp>
      <p:sp>
        <p:nvSpPr>
          <p:cNvPr id="4" name="Footer Placeholder 3"/>
          <p:cNvSpPr>
            <a:spLocks noGrp="1"/>
          </p:cNvSpPr>
          <p:nvPr>
            <p:ph type="ftr" sz="quarter" idx="2"/>
          </p:nvPr>
        </p:nvSpPr>
        <p:spPr>
          <a:xfrm>
            <a:off x="0" y="8841724"/>
            <a:ext cx="3043666" cy="467376"/>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77827" y="8841724"/>
            <a:ext cx="3043666" cy="467376"/>
          </a:xfrm>
          <a:prstGeom prst="rect">
            <a:avLst/>
          </a:prstGeom>
        </p:spPr>
        <p:txBody>
          <a:bodyPr vert="horz" lIns="92309" tIns="46154" rIns="92309" bIns="46154" rtlCol="0" anchor="b"/>
          <a:lstStyle>
            <a:lvl1pPr algn="r">
              <a:defRPr sz="1200"/>
            </a:lvl1pPr>
          </a:lstStyle>
          <a:p>
            <a:fld id="{34957B63-DEF8-4F80-A82A-3D264C7D280D}" type="slidenum">
              <a:rPr lang="en-US" smtClean="0"/>
              <a:t>‹#›</a:t>
            </a:fld>
            <a:endParaRPr lang="en-US"/>
          </a:p>
        </p:txBody>
      </p:sp>
    </p:spTree>
    <p:extLst>
      <p:ext uri="{BB962C8B-B14F-4D97-AF65-F5344CB8AC3E}">
        <p14:creationId xmlns:p14="http://schemas.microsoft.com/office/powerpoint/2010/main" val="2545301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6" cy="467376"/>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77827" y="0"/>
            <a:ext cx="3043666" cy="467376"/>
          </a:xfrm>
          <a:prstGeom prst="rect">
            <a:avLst/>
          </a:prstGeom>
        </p:spPr>
        <p:txBody>
          <a:bodyPr vert="horz" lIns="92309" tIns="46154" rIns="92309" bIns="46154" rtlCol="0"/>
          <a:lstStyle>
            <a:lvl1pPr algn="r">
              <a:defRPr sz="1200"/>
            </a:lvl1pPr>
          </a:lstStyle>
          <a:p>
            <a:fld id="{C6352C14-FD82-42D7-9BC4-C8F4324D6C45}" type="datetimeFigureOut">
              <a:rPr lang="en-US" smtClean="0"/>
              <a:t>12/7/2022</a:t>
            </a:fld>
            <a:endParaRPr lang="en-US"/>
          </a:p>
        </p:txBody>
      </p:sp>
      <p:sp>
        <p:nvSpPr>
          <p:cNvPr id="4" name="Slide Image Placeholder 3"/>
          <p:cNvSpPr>
            <a:spLocks noGrp="1" noRot="1" noChangeAspect="1"/>
          </p:cNvSpPr>
          <p:nvPr>
            <p:ph type="sldImg" idx="2"/>
          </p:nvPr>
        </p:nvSpPr>
        <p:spPr>
          <a:xfrm>
            <a:off x="717550" y="1163638"/>
            <a:ext cx="5588000" cy="314325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702632" y="4480085"/>
            <a:ext cx="5617837" cy="3665379"/>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1724"/>
            <a:ext cx="3043666" cy="467376"/>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77827" y="8841724"/>
            <a:ext cx="3043666" cy="467376"/>
          </a:xfrm>
          <a:prstGeom prst="rect">
            <a:avLst/>
          </a:prstGeom>
        </p:spPr>
        <p:txBody>
          <a:bodyPr vert="horz" lIns="92309" tIns="46154" rIns="92309" bIns="46154" rtlCol="0" anchor="b"/>
          <a:lstStyle>
            <a:lvl1pPr algn="r">
              <a:defRPr sz="1200"/>
            </a:lvl1pPr>
          </a:lstStyle>
          <a:p>
            <a:fld id="{E8B957BA-87E3-4EE1-82ED-E46FC621DF1A}" type="slidenum">
              <a:rPr lang="en-US" smtClean="0"/>
              <a:t>‹#›</a:t>
            </a:fld>
            <a:endParaRPr lang="en-US"/>
          </a:p>
        </p:txBody>
      </p:sp>
    </p:spTree>
    <p:extLst>
      <p:ext uri="{BB962C8B-B14F-4D97-AF65-F5344CB8AC3E}">
        <p14:creationId xmlns:p14="http://schemas.microsoft.com/office/powerpoint/2010/main" val="363043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957BA-87E3-4EE1-82ED-E46FC621DF1A}" type="slidenum">
              <a:rPr lang="en-US" smtClean="0"/>
              <a:t>1</a:t>
            </a:fld>
            <a:endParaRPr lang="en-US"/>
          </a:p>
        </p:txBody>
      </p:sp>
    </p:spTree>
    <p:extLst>
      <p:ext uri="{BB962C8B-B14F-4D97-AF65-F5344CB8AC3E}">
        <p14:creationId xmlns:p14="http://schemas.microsoft.com/office/powerpoint/2010/main" val="1188077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25</a:t>
            </a:fld>
            <a:endParaRPr lang="en-US"/>
          </a:p>
        </p:txBody>
      </p:sp>
    </p:spTree>
    <p:extLst>
      <p:ext uri="{BB962C8B-B14F-4D97-AF65-F5344CB8AC3E}">
        <p14:creationId xmlns:p14="http://schemas.microsoft.com/office/powerpoint/2010/main" val="88897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Kevin’s story with staff dropping off and picking up- learned to ride the bus- freed up staff for other jobs and also gave </a:t>
            </a:r>
            <a:r>
              <a:rPr lang="en-US" dirty="0" err="1" smtClean="0"/>
              <a:t>kevin</a:t>
            </a:r>
            <a:r>
              <a:rPr lang="en-US" dirty="0" smtClean="0"/>
              <a:t> a sense</a:t>
            </a:r>
            <a:r>
              <a:rPr lang="en-US" baseline="0" dirty="0" smtClean="0"/>
              <a:t> of freedom- does more now without staff</a:t>
            </a:r>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27</a:t>
            </a:fld>
            <a:endParaRPr lang="en-US"/>
          </a:p>
        </p:txBody>
      </p:sp>
    </p:spTree>
    <p:extLst>
      <p:ext uri="{BB962C8B-B14F-4D97-AF65-F5344CB8AC3E}">
        <p14:creationId xmlns:p14="http://schemas.microsoft.com/office/powerpoint/2010/main" val="379272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30</a:t>
            </a:fld>
            <a:endParaRPr lang="en-US"/>
          </a:p>
        </p:txBody>
      </p:sp>
    </p:spTree>
    <p:extLst>
      <p:ext uri="{BB962C8B-B14F-4D97-AF65-F5344CB8AC3E}">
        <p14:creationId xmlns:p14="http://schemas.microsoft.com/office/powerpoint/2010/main" val="206238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will align to $3.88/15 minute increment</a:t>
            </a:r>
          </a:p>
        </p:txBody>
      </p:sp>
      <p:sp>
        <p:nvSpPr>
          <p:cNvPr id="4" name="Slide Number Placeholder 3"/>
          <p:cNvSpPr>
            <a:spLocks noGrp="1"/>
          </p:cNvSpPr>
          <p:nvPr>
            <p:ph type="sldNum" sz="quarter" idx="10"/>
          </p:nvPr>
        </p:nvSpPr>
        <p:spPr/>
        <p:txBody>
          <a:bodyPr/>
          <a:lstStyle/>
          <a:p>
            <a:fld id="{E8B957BA-87E3-4EE1-82ED-E46FC621DF1A}" type="slidenum">
              <a:rPr lang="en-US" smtClean="0"/>
              <a:t>31</a:t>
            </a:fld>
            <a:endParaRPr lang="en-US"/>
          </a:p>
        </p:txBody>
      </p:sp>
    </p:spTree>
    <p:extLst>
      <p:ext uri="{BB962C8B-B14F-4D97-AF65-F5344CB8AC3E}">
        <p14:creationId xmlns:p14="http://schemas.microsoft.com/office/powerpoint/2010/main" val="3582352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be $4.42/15 minute</a:t>
            </a:r>
            <a:r>
              <a:rPr lang="en-US" baseline="0" dirty="0" smtClean="0"/>
              <a:t> increment</a:t>
            </a:r>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33</a:t>
            </a:fld>
            <a:endParaRPr lang="en-US"/>
          </a:p>
        </p:txBody>
      </p:sp>
    </p:spTree>
    <p:extLst>
      <p:ext uri="{BB962C8B-B14F-4D97-AF65-F5344CB8AC3E}">
        <p14:creationId xmlns:p14="http://schemas.microsoft.com/office/powerpoint/2010/main" val="197926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36</a:t>
            </a:fld>
            <a:endParaRPr lang="en-US"/>
          </a:p>
        </p:txBody>
      </p:sp>
    </p:spTree>
    <p:extLst>
      <p:ext uri="{BB962C8B-B14F-4D97-AF65-F5344CB8AC3E}">
        <p14:creationId xmlns:p14="http://schemas.microsoft.com/office/powerpoint/2010/main" val="2287224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40</a:t>
            </a:fld>
            <a:endParaRPr lang="en-US"/>
          </a:p>
        </p:txBody>
      </p:sp>
    </p:spTree>
    <p:extLst>
      <p:ext uri="{BB962C8B-B14F-4D97-AF65-F5344CB8AC3E}">
        <p14:creationId xmlns:p14="http://schemas.microsoft.com/office/powerpoint/2010/main" val="408846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957BA-87E3-4EE1-82ED-E46FC621DF1A}" type="slidenum">
              <a:rPr lang="en-US" smtClean="0"/>
              <a:t>41</a:t>
            </a:fld>
            <a:endParaRPr lang="en-US"/>
          </a:p>
        </p:txBody>
      </p:sp>
    </p:spTree>
    <p:extLst>
      <p:ext uri="{BB962C8B-B14F-4D97-AF65-F5344CB8AC3E}">
        <p14:creationId xmlns:p14="http://schemas.microsoft.com/office/powerpoint/2010/main" val="174156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957BA-87E3-4EE1-82ED-E46FC621DF1A}" type="slidenum">
              <a:rPr lang="en-US" smtClean="0"/>
              <a:t>2</a:t>
            </a:fld>
            <a:endParaRPr lang="en-US"/>
          </a:p>
        </p:txBody>
      </p:sp>
    </p:spTree>
    <p:extLst>
      <p:ext uri="{BB962C8B-B14F-4D97-AF65-F5344CB8AC3E}">
        <p14:creationId xmlns:p14="http://schemas.microsoft.com/office/powerpoint/2010/main" val="101473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Oxford Diction</a:t>
            </a:r>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4</a:t>
            </a:fld>
            <a:endParaRPr lang="en-US"/>
          </a:p>
        </p:txBody>
      </p:sp>
    </p:spTree>
    <p:extLst>
      <p:ext uri="{BB962C8B-B14F-4D97-AF65-F5344CB8AC3E}">
        <p14:creationId xmlns:p14="http://schemas.microsoft.com/office/powerpoint/2010/main" val="312260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friends, church, your job,</a:t>
            </a:r>
            <a:r>
              <a:rPr lang="en-US" baseline="0" dirty="0" smtClean="0"/>
              <a:t> and sometimes it’s the journey to figuring out what is important to us</a:t>
            </a:r>
          </a:p>
        </p:txBody>
      </p:sp>
      <p:sp>
        <p:nvSpPr>
          <p:cNvPr id="4" name="Slide Number Placeholder 3"/>
          <p:cNvSpPr>
            <a:spLocks noGrp="1"/>
          </p:cNvSpPr>
          <p:nvPr>
            <p:ph type="sldNum" sz="quarter" idx="10"/>
          </p:nvPr>
        </p:nvSpPr>
        <p:spPr/>
        <p:txBody>
          <a:bodyPr/>
          <a:lstStyle/>
          <a:p>
            <a:fld id="{E8B957BA-87E3-4EE1-82ED-E46FC621DF1A}" type="slidenum">
              <a:rPr lang="en-US" smtClean="0"/>
              <a:t>6</a:t>
            </a:fld>
            <a:endParaRPr lang="en-US"/>
          </a:p>
        </p:txBody>
      </p:sp>
    </p:spTree>
    <p:extLst>
      <p:ext uri="{BB962C8B-B14F-4D97-AF65-F5344CB8AC3E}">
        <p14:creationId xmlns:p14="http://schemas.microsoft.com/office/powerpoint/2010/main" val="334193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8</a:t>
            </a:fld>
            <a:endParaRPr lang="en-US"/>
          </a:p>
        </p:txBody>
      </p:sp>
    </p:spTree>
    <p:extLst>
      <p:ext uri="{BB962C8B-B14F-4D97-AF65-F5344CB8AC3E}">
        <p14:creationId xmlns:p14="http://schemas.microsoft.com/office/powerpoint/2010/main" val="156737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10</a:t>
            </a:fld>
            <a:endParaRPr lang="en-US"/>
          </a:p>
        </p:txBody>
      </p:sp>
    </p:spTree>
    <p:extLst>
      <p:ext uri="{BB962C8B-B14F-4D97-AF65-F5344CB8AC3E}">
        <p14:creationId xmlns:p14="http://schemas.microsoft.com/office/powerpoint/2010/main" val="91615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12</a:t>
            </a:fld>
            <a:endParaRPr lang="en-US"/>
          </a:p>
        </p:txBody>
      </p:sp>
    </p:spTree>
    <p:extLst>
      <p:ext uri="{BB962C8B-B14F-4D97-AF65-F5344CB8AC3E}">
        <p14:creationId xmlns:p14="http://schemas.microsoft.com/office/powerpoint/2010/main" val="133507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18</a:t>
            </a:fld>
            <a:endParaRPr lang="en-US"/>
          </a:p>
        </p:txBody>
      </p:sp>
    </p:spTree>
    <p:extLst>
      <p:ext uri="{BB962C8B-B14F-4D97-AF65-F5344CB8AC3E}">
        <p14:creationId xmlns:p14="http://schemas.microsoft.com/office/powerpoint/2010/main" val="178585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957BA-87E3-4EE1-82ED-E46FC621DF1A}" type="slidenum">
              <a:rPr lang="en-US" smtClean="0"/>
              <a:t>23</a:t>
            </a:fld>
            <a:endParaRPr lang="en-US"/>
          </a:p>
        </p:txBody>
      </p:sp>
    </p:spTree>
    <p:extLst>
      <p:ext uri="{BB962C8B-B14F-4D97-AF65-F5344CB8AC3E}">
        <p14:creationId xmlns:p14="http://schemas.microsoft.com/office/powerpoint/2010/main" val="3511063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Presentation Cover Slide">
    <p:spTree>
      <p:nvGrpSpPr>
        <p:cNvPr id="1" name=""/>
        <p:cNvGrpSpPr/>
        <p:nvPr/>
      </p:nvGrpSpPr>
      <p:grpSpPr>
        <a:xfrm>
          <a:off x="0" y="0"/>
          <a:ext cx="0" cy="0"/>
          <a:chOff x="0" y="0"/>
          <a:chExt cx="0" cy="0"/>
        </a:xfrm>
      </p:grpSpPr>
      <p:pic>
        <p:nvPicPr>
          <p:cNvPr id="2" name="Picture 1" descr="A woman is depicted providing information to four adults. Each adult is holding a a child with a developmental and/or intellectual disability." title="Cover or slide #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3" y="-52339"/>
            <a:ext cx="10885190" cy="6918652"/>
          </a:xfrm>
          <a:prstGeom prst="rect">
            <a:avLst/>
          </a:prstGeom>
        </p:spPr>
      </p:pic>
      <p:grpSp>
        <p:nvGrpSpPr>
          <p:cNvPr id="29" name="Group 28"/>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36468515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descr="Pictured is a older female wearing walking aids along with a young man in a wheel chair who has a intellectual and/or developmental disability." title="Cover or slide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563402" y="687394"/>
            <a:ext cx="6679932" cy="4455462"/>
          </a:xfrm>
          <a:prstGeom prst="rect">
            <a:avLst/>
          </a:prstGeom>
          <a:effectLst>
            <a:softEdge rad="63500"/>
          </a:effectLst>
        </p:spPr>
      </p:pic>
      <p:sp>
        <p:nvSpPr>
          <p:cNvPr id="2" name="Title 1"/>
          <p:cNvSpPr>
            <a:spLocks noGrp="1"/>
          </p:cNvSpPr>
          <p:nvPr>
            <p:ph type="title" hasCustomPrompt="1"/>
          </p:nvPr>
        </p:nvSpPr>
        <p:spPr>
          <a:xfrm>
            <a:off x="600335" y="390804"/>
            <a:ext cx="4963067" cy="1826581"/>
          </a:xfrm>
        </p:spPr>
        <p:txBody>
          <a:bodyPr anchor="b"/>
          <a:lstStyle>
            <a:lvl1pPr algn="l">
              <a:defRPr sz="4000" b="0" cap="none" baseline="0"/>
            </a:lvl1pPr>
          </a:lstStyle>
          <a:p>
            <a:r>
              <a:rPr lang="en-US" dirty="0" smtClean="0"/>
              <a:t>This is a content page or section divider</a:t>
            </a:r>
            <a:endParaRPr lang="en-US" dirty="0"/>
          </a:p>
        </p:txBody>
      </p:sp>
      <p:sp>
        <p:nvSpPr>
          <p:cNvPr id="3" name="Text Placeholder 2"/>
          <p:cNvSpPr>
            <a:spLocks noGrp="1"/>
          </p:cNvSpPr>
          <p:nvPr>
            <p:ph type="body" idx="1"/>
          </p:nvPr>
        </p:nvSpPr>
        <p:spPr>
          <a:xfrm>
            <a:off x="600335" y="2217385"/>
            <a:ext cx="4963067" cy="860400"/>
          </a:xfrm>
        </p:spPr>
        <p:txBody>
          <a:bodyPr anchor="t"/>
          <a:lstStyle>
            <a:lvl1pPr marL="0" indent="0" algn="l">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597"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16104098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spTree>
      <p:nvGrpSpPr>
        <p:cNvPr id="1" name=""/>
        <p:cNvGrpSpPr/>
        <p:nvPr/>
      </p:nvGrpSpPr>
      <p:grpSpPr>
        <a:xfrm>
          <a:off x="0" y="0"/>
          <a:ext cx="0" cy="0"/>
          <a:chOff x="0" y="0"/>
          <a:chExt cx="0" cy="0"/>
        </a:xfrm>
      </p:grpSpPr>
      <p:pic>
        <p:nvPicPr>
          <p:cNvPr id="13" name="Picture 12" descr="Pictured is a young female wearing walking aids who is preparing to shake someone's hand." title="Cover or slide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883907" y="252749"/>
            <a:ext cx="4215967" cy="6320864"/>
          </a:xfrm>
          <a:prstGeom prst="rect">
            <a:avLst/>
          </a:prstGeom>
        </p:spPr>
      </p:pic>
      <p:sp>
        <p:nvSpPr>
          <p:cNvPr id="2" name="Title 1"/>
          <p:cNvSpPr>
            <a:spLocks noGrp="1"/>
          </p:cNvSpPr>
          <p:nvPr>
            <p:ph type="title" hasCustomPrompt="1"/>
          </p:nvPr>
        </p:nvSpPr>
        <p:spPr>
          <a:xfrm>
            <a:off x="677335" y="612185"/>
            <a:ext cx="7417511" cy="1826581"/>
          </a:xfrm>
        </p:spPr>
        <p:txBody>
          <a:bodyPr anchor="b"/>
          <a:lstStyle>
            <a:lvl1pPr algn="l">
              <a:defRPr sz="4000" b="0" cap="none"/>
            </a:lvl1pPr>
          </a:lstStyle>
          <a:p>
            <a:r>
              <a:rPr lang="en-US" dirty="0" smtClean="0"/>
              <a:t>This is a content page or section divider</a:t>
            </a:r>
            <a:endParaRPr lang="en-US" dirty="0"/>
          </a:p>
        </p:txBody>
      </p:sp>
      <p:sp>
        <p:nvSpPr>
          <p:cNvPr id="3" name="Text Placeholder 2"/>
          <p:cNvSpPr>
            <a:spLocks noGrp="1"/>
          </p:cNvSpPr>
          <p:nvPr>
            <p:ph type="body" idx="1"/>
          </p:nvPr>
        </p:nvSpPr>
        <p:spPr>
          <a:xfrm>
            <a:off x="677335" y="2438766"/>
            <a:ext cx="7417511" cy="860400"/>
          </a:xfrm>
        </p:spPr>
        <p:txBody>
          <a:bodyPr anchor="t"/>
          <a:lstStyle>
            <a:lvl1pPr marL="0" indent="0" algn="l">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597"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30841670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8918" y="609600"/>
            <a:ext cx="7456550" cy="3022600"/>
          </a:xfrm>
        </p:spPr>
        <p:txBody>
          <a:bodyPr anchor="ctr">
            <a:normAutofit/>
          </a:bodyPr>
          <a:lstStyle>
            <a:lvl1pPr algn="l">
              <a:defRPr sz="4400" b="0" i="1" cap="none" spc="-150" baseline="0">
                <a:solidFill>
                  <a:srgbClr val="0098AA"/>
                </a:solidFill>
                <a:latin typeface="Cambria" panose="02040503050406030204" pitchFamily="18" charset="0"/>
              </a:defRPr>
            </a:lvl1pPr>
          </a:lstStyle>
          <a:p>
            <a:r>
              <a:rPr lang="en-US" dirty="0" smtClean="0"/>
              <a:t>Use this page for a pull quote or important statistic, figure or notation.</a:t>
            </a:r>
            <a:endParaRPr lang="en-US" dirty="0"/>
          </a:p>
        </p:txBody>
      </p:sp>
      <p:sp>
        <p:nvSpPr>
          <p:cNvPr id="23" name="Text Placeholder 9"/>
          <p:cNvSpPr>
            <a:spLocks noGrp="1"/>
          </p:cNvSpPr>
          <p:nvPr>
            <p:ph type="body" sz="quarter" idx="13"/>
          </p:nvPr>
        </p:nvSpPr>
        <p:spPr>
          <a:xfrm>
            <a:off x="1023842" y="4013200"/>
            <a:ext cx="8596669" cy="514248"/>
          </a:xfrm>
        </p:spPr>
        <p:txBody>
          <a:bodyPr anchor="b">
            <a:noAutofit/>
          </a:bodyPr>
          <a:lstStyle>
            <a:lvl1pPr marL="0" indent="0">
              <a:buFontTx/>
              <a:buNone/>
              <a:defRPr sz="2400">
                <a:solidFill>
                  <a:schemeClr val="tx1">
                    <a:lumMod val="85000"/>
                    <a:lumOff val="1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1023845" y="4527448"/>
            <a:ext cx="8596668" cy="1513914"/>
          </a:xfrm>
        </p:spPr>
        <p:txBody>
          <a:bodyPr anchor="t">
            <a:normAutofit/>
          </a:bodyPr>
          <a:lstStyle>
            <a:lvl1pPr marL="0" indent="0" algn="l">
              <a:buNone/>
              <a:defRPr sz="18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TextBox 23"/>
          <p:cNvSpPr txBox="1"/>
          <p:nvPr/>
        </p:nvSpPr>
        <p:spPr>
          <a:xfrm>
            <a:off x="959318" y="800003"/>
            <a:ext cx="609600" cy="584776"/>
          </a:xfrm>
          <a:prstGeom prst="rect">
            <a:avLst/>
          </a:prstGeom>
        </p:spPr>
        <p:txBody>
          <a:bodyPr vert="horz" lIns="91440" tIns="45720" rIns="91440" bIns="45720" rtlCol="0" anchor="ctr">
            <a:noAutofit/>
          </a:bodyPr>
          <a:lstStyle/>
          <a:p>
            <a:pPr lvl="0"/>
            <a:r>
              <a:rPr lang="en-US" sz="8000" b="1" baseline="0" dirty="0" smtClean="0">
                <a:ln w="3175" cmpd="sng">
                  <a:noFill/>
                </a:ln>
                <a:solidFill>
                  <a:srgbClr val="0098AA"/>
                </a:solidFill>
                <a:effectLst/>
                <a:latin typeface="Georgia" panose="02040502050405020303" pitchFamily="18" charset="0"/>
              </a:rPr>
              <a:t>“</a:t>
            </a:r>
            <a:endParaRPr lang="en-US" sz="8000" b="1" baseline="0" dirty="0">
              <a:ln w="3175" cmpd="sng">
                <a:noFill/>
              </a:ln>
              <a:solidFill>
                <a:srgbClr val="0098AA"/>
              </a:solidFill>
              <a:effectLst/>
              <a:latin typeface="Georgia" panose="02040502050405020303" pitchFamily="18" charset="0"/>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1" baseline="0" dirty="0">
                <a:ln w="3175" cmpd="sng">
                  <a:noFill/>
                </a:ln>
                <a:solidFill>
                  <a:srgbClr val="0098AA"/>
                </a:solidFill>
                <a:effectLst/>
                <a:latin typeface="Georgia" panose="02040502050405020303" pitchFamily="18" charset="0"/>
              </a:rPr>
              <a:t>”</a:t>
            </a:r>
          </a:p>
        </p:txBody>
      </p:sp>
      <p:sp>
        <p:nvSpPr>
          <p:cNvPr id="7"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spTree>
    <p:extLst>
      <p:ext uri="{BB962C8B-B14F-4D97-AF65-F5344CB8AC3E}">
        <p14:creationId xmlns:p14="http://schemas.microsoft.com/office/powerpoint/2010/main" val="41724326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
            <a:ext cx="12192000" cy="685799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5" name="Title Placeholder 1"/>
          <p:cNvSpPr>
            <a:spLocks noGrp="1"/>
          </p:cNvSpPr>
          <p:nvPr>
            <p:ph type="title" hasCustomPrompt="1"/>
          </p:nvPr>
        </p:nvSpPr>
        <p:spPr>
          <a:xfrm>
            <a:off x="675831" y="4316045"/>
            <a:ext cx="7708829" cy="1103292"/>
          </a:xfrm>
          <a:prstGeom prst="rect">
            <a:avLst/>
          </a:prstGeom>
          <a:solidFill>
            <a:schemeClr val="bg1">
              <a:alpha val="71000"/>
            </a:schemeClr>
          </a:solidFill>
          <a:effectLst>
            <a:softEdge rad="38100"/>
          </a:effectLst>
        </p:spPr>
        <p:txBody>
          <a:bodyPr vert="horz" lIns="91440" tIns="45720" rIns="91440" bIns="45720" rtlCol="0" anchor="t">
            <a:noAutofit/>
          </a:bodyPr>
          <a:lstStyle>
            <a:lvl1pPr>
              <a:defRPr sz="3600"/>
            </a:lvl1pPr>
          </a:lstStyle>
          <a:p>
            <a:r>
              <a:rPr lang="en-US" dirty="0" smtClean="0"/>
              <a:t>This is a content page or section divider</a:t>
            </a:r>
            <a:endParaRPr lang="en-US" dirty="0"/>
          </a:p>
        </p:txBody>
      </p:sp>
      <p:sp>
        <p:nvSpPr>
          <p:cNvPr id="6" name="Text Placeholder 2"/>
          <p:cNvSpPr>
            <a:spLocks noGrp="1"/>
          </p:cNvSpPr>
          <p:nvPr>
            <p:ph type="body" idx="10"/>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spTree>
    <p:extLst>
      <p:ext uri="{BB962C8B-B14F-4D97-AF65-F5344CB8AC3E}">
        <p14:creationId xmlns:p14="http://schemas.microsoft.com/office/powerpoint/2010/main" val="14034599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5221" y="1097280"/>
            <a:ext cx="8588203" cy="1029903"/>
          </a:xfrm>
        </p:spPr>
        <p:txBody>
          <a:bodyPr anchor="t">
            <a:normAutofit/>
          </a:bodyPr>
          <a:lstStyle>
            <a:lvl1pPr algn="l">
              <a:defRPr sz="4400" b="0" cap="none"/>
            </a:lvl1pPr>
          </a:lstStyle>
          <a:p>
            <a:r>
              <a:rPr lang="en-US" dirty="0" smtClean="0"/>
              <a:t>Question and Answers</a:t>
            </a:r>
            <a:endParaRPr lang="en-US" dirty="0"/>
          </a:p>
        </p:txBody>
      </p:sp>
      <p:sp>
        <p:nvSpPr>
          <p:cNvPr id="23" name="Text Placeholder 9"/>
          <p:cNvSpPr>
            <a:spLocks noGrp="1"/>
          </p:cNvSpPr>
          <p:nvPr>
            <p:ph type="body" sz="quarter" idx="13"/>
          </p:nvPr>
        </p:nvSpPr>
        <p:spPr>
          <a:xfrm>
            <a:off x="1245221" y="2213810"/>
            <a:ext cx="8596669" cy="1456989"/>
          </a:xfrm>
        </p:spPr>
        <p:txBody>
          <a:bodyPr anchor="t">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1245221" y="3670799"/>
            <a:ext cx="8596668" cy="583567"/>
          </a:xfrm>
        </p:spPr>
        <p:txBody>
          <a:bodyPr anchor="t">
            <a:normAutofit/>
          </a:bodyPr>
          <a:lstStyle>
            <a:lvl1pPr marL="0" indent="0" algn="l">
              <a:buNone/>
              <a:defRPr sz="18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extBox 3"/>
          <p:cNvSpPr txBox="1"/>
          <p:nvPr userDrawn="1"/>
        </p:nvSpPr>
        <p:spPr>
          <a:xfrm>
            <a:off x="1245221" y="5724350"/>
            <a:ext cx="8206786" cy="1046440"/>
          </a:xfrm>
          <a:prstGeom prst="rect">
            <a:avLst/>
          </a:prstGeom>
          <a:noFill/>
        </p:spPr>
        <p:txBody>
          <a:bodyPr wrap="square" rtlCol="0">
            <a:spAutoFit/>
          </a:bodyPr>
          <a:lstStyle/>
          <a:p>
            <a:r>
              <a:rPr lang="en-US" sz="2400" b="1" i="0" u="none" strike="noStrike" kern="1200" baseline="30000" dirty="0" smtClean="0">
                <a:solidFill>
                  <a:srgbClr val="0098AA"/>
                </a:solidFill>
                <a:latin typeface="Calibri" panose="020F0502020204030204" pitchFamily="34" charset="0"/>
                <a:ea typeface="+mn-ea"/>
                <a:cs typeface="+mn-cs"/>
              </a:rPr>
              <a:t>Louisiana Department of Health</a:t>
            </a:r>
          </a:p>
          <a:p>
            <a:r>
              <a:rPr lang="en-US" sz="2400" b="1" i="0" u="none" strike="noStrike" kern="1200" baseline="30000" dirty="0" smtClean="0">
                <a:solidFill>
                  <a:srgbClr val="0098AA"/>
                </a:solidFill>
                <a:latin typeface="Calibri" panose="020F0502020204030204" pitchFamily="34" charset="0"/>
                <a:ea typeface="+mn-ea"/>
                <a:cs typeface="+mn-cs"/>
              </a:rPr>
              <a:t>Office for Citizens with Developmental Disabilities</a:t>
            </a:r>
          </a:p>
          <a:p>
            <a:r>
              <a:rPr lang="en-US" sz="1800" b="0" i="0" u="none" strike="noStrike" kern="1200" baseline="30000" dirty="0" smtClean="0">
                <a:solidFill>
                  <a:srgbClr val="0098AA"/>
                </a:solidFill>
                <a:latin typeface="+mn-lt"/>
                <a:ea typeface="+mn-ea"/>
                <a:cs typeface="+mn-cs"/>
              </a:rPr>
              <a:t>628 North 4th Street, Baton Rouge, Louisiana 70802</a:t>
            </a:r>
          </a:p>
          <a:p>
            <a:r>
              <a:rPr lang="en-US" sz="1800" b="0" i="0" u="none" strike="noStrike" kern="1200" baseline="30000" dirty="0" smtClean="0">
                <a:solidFill>
                  <a:srgbClr val="0098AA"/>
                </a:solidFill>
                <a:latin typeface="+mn-lt"/>
                <a:ea typeface="+mn-ea"/>
                <a:cs typeface="+mn-cs"/>
              </a:rPr>
              <a:t>(225) 342-0095</a:t>
            </a:r>
            <a:endParaRPr lang="en-US" dirty="0">
              <a:solidFill>
                <a:srgbClr val="0098AA"/>
              </a:solidFill>
            </a:endParaRPr>
          </a:p>
        </p:txBody>
      </p:sp>
      <p:sp>
        <p:nvSpPr>
          <p:cNvPr id="6"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spTree>
    <p:extLst>
      <p:ext uri="{BB962C8B-B14F-4D97-AF65-F5344CB8AC3E}">
        <p14:creationId xmlns:p14="http://schemas.microsoft.com/office/powerpoint/2010/main" val="8545500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Presentation Cover Slide">
    <p:spTree>
      <p:nvGrpSpPr>
        <p:cNvPr id="1" name=""/>
        <p:cNvGrpSpPr/>
        <p:nvPr/>
      </p:nvGrpSpPr>
      <p:grpSpPr>
        <a:xfrm>
          <a:off x="0" y="0"/>
          <a:ext cx="0" cy="0"/>
          <a:chOff x="0" y="0"/>
          <a:chExt cx="0" cy="0"/>
        </a:xfrm>
      </p:grpSpPr>
      <p:pic>
        <p:nvPicPr>
          <p:cNvPr id="2" name="Picture 1" descr="Pictured a little boy in a wheel chair at a library with a service provider or educator doing homework." title="Cover or slide #"/>
          <p:cNvPicPr>
            <a:picLocks noChangeAspect="1"/>
          </p:cNvPicPr>
          <p:nvPr userDrawn="1"/>
        </p:nvPicPr>
        <p:blipFill rotWithShape="1">
          <a:blip r:embed="rId2">
            <a:extLst>
              <a:ext uri="{28A0092B-C50C-407E-A947-70E740481C1C}">
                <a14:useLocalDpi xmlns:a14="http://schemas.microsoft.com/office/drawing/2010/main" val="0"/>
              </a:ext>
            </a:extLst>
          </a:blip>
          <a:srcRect t="624"/>
          <a:stretch/>
        </p:blipFill>
        <p:spPr>
          <a:xfrm>
            <a:off x="-18834" y="-1"/>
            <a:ext cx="10581000" cy="6892801"/>
          </a:xfrm>
          <a:prstGeom prst="rect">
            <a:avLst/>
          </a:prstGeom>
        </p:spPr>
      </p:pic>
      <p:grpSp>
        <p:nvGrpSpPr>
          <p:cNvPr id="29" name="Group 28"/>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542693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Presentation 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4" y="-8467"/>
            <a:ext cx="10885191" cy="6883400"/>
          </a:xfrm>
          <a:prstGeom prst="rect">
            <a:avLst/>
          </a:prstGeom>
        </p:spPr>
      </p:pic>
      <p:grpSp>
        <p:nvGrpSpPr>
          <p:cNvPr id="29" name="Group 28" descr="Pictured is a young man in a wheelchair with a intellectual or developmental disability at the grocery store with his support professional." title="Cover or slide #"/>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36278548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Presentation Cover Slide">
    <p:spTree>
      <p:nvGrpSpPr>
        <p:cNvPr id="1" name=""/>
        <p:cNvGrpSpPr/>
        <p:nvPr/>
      </p:nvGrpSpPr>
      <p:grpSpPr>
        <a:xfrm>
          <a:off x="0" y="0"/>
          <a:ext cx="0" cy="0"/>
          <a:chOff x="0" y="0"/>
          <a:chExt cx="0" cy="0"/>
        </a:xfrm>
      </p:grpSpPr>
      <p:pic>
        <p:nvPicPr>
          <p:cNvPr id="2" name="Picture 1" descr="Pictured is a older female wearing walking aids along with a young man in a wheel chair who has a intellectual and/or developmental disability." title="Cover or slide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3" y="-8468"/>
            <a:ext cx="10901216" cy="6866467"/>
          </a:xfrm>
          <a:prstGeom prst="rect">
            <a:avLst/>
          </a:prstGeom>
        </p:spPr>
      </p:pic>
      <p:grpSp>
        <p:nvGrpSpPr>
          <p:cNvPr id="29" name="Group 28"/>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957521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1_Presentation Cover Slide">
    <p:spTree>
      <p:nvGrpSpPr>
        <p:cNvPr id="1" name=""/>
        <p:cNvGrpSpPr/>
        <p:nvPr/>
      </p:nvGrpSpPr>
      <p:grpSpPr>
        <a:xfrm>
          <a:off x="0" y="0"/>
          <a:ext cx="0" cy="0"/>
          <a:chOff x="0" y="0"/>
          <a:chExt cx="0" cy="0"/>
        </a:xfrm>
      </p:grpSpPr>
      <p:pic>
        <p:nvPicPr>
          <p:cNvPr id="2" name="Picture 1" descr="Pictured is a teacher or support professional helping a young girl in a wheelchair with an intellectual and/or developmental disability with using scissors to do artwork." title="Cover or slide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89" y="0"/>
            <a:ext cx="10335638" cy="6858000"/>
          </a:xfrm>
          <a:prstGeom prst="rect">
            <a:avLst/>
          </a:prstGeom>
        </p:spPr>
      </p:pic>
      <p:grpSp>
        <p:nvGrpSpPr>
          <p:cNvPr id="29" name="Group 28"/>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5668920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2_Presentation Cover Slide">
    <p:spTree>
      <p:nvGrpSpPr>
        <p:cNvPr id="1" name=""/>
        <p:cNvGrpSpPr/>
        <p:nvPr/>
      </p:nvGrpSpPr>
      <p:grpSpPr>
        <a:xfrm>
          <a:off x="0" y="0"/>
          <a:ext cx="0" cy="0"/>
          <a:chOff x="0" y="0"/>
          <a:chExt cx="0" cy="0"/>
        </a:xfrm>
      </p:grpSpPr>
      <p:pic>
        <p:nvPicPr>
          <p:cNvPr id="2" name="Picture 1" descr="Pictured is a directional sign displaying arrows pointing to the past, future, and pressent with clouds in the background." title="Cover or slide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4267" cy="6932506"/>
          </a:xfrm>
          <a:prstGeom prst="rect">
            <a:avLst/>
          </a:prstGeom>
        </p:spPr>
      </p:pic>
      <p:grpSp>
        <p:nvGrpSpPr>
          <p:cNvPr id="29" name="Group 28"/>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137683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3_Presentation Cover Slide">
    <p:spTree>
      <p:nvGrpSpPr>
        <p:cNvPr id="1" name=""/>
        <p:cNvGrpSpPr/>
        <p:nvPr/>
      </p:nvGrpSpPr>
      <p:grpSpPr>
        <a:xfrm>
          <a:off x="0" y="0"/>
          <a:ext cx="0" cy="0"/>
          <a:chOff x="0" y="0"/>
          <a:chExt cx="0" cy="0"/>
        </a:xfrm>
      </p:grpSpPr>
      <p:pic>
        <p:nvPicPr>
          <p:cNvPr id="2" name="Picture 1" descr="Pictured is a young female wearing walking aids who is preparing to shake someone's hand." title="Cover or slide #"/>
          <p:cNvPicPr>
            <a:picLocks noChangeAspect="1"/>
          </p:cNvPicPr>
          <p:nvPr userDrawn="1"/>
        </p:nvPicPr>
        <p:blipFill rotWithShape="1">
          <a:blip r:embed="rId2">
            <a:extLst>
              <a:ext uri="{28A0092B-C50C-407E-A947-70E740481C1C}">
                <a14:useLocalDpi xmlns:a14="http://schemas.microsoft.com/office/drawing/2010/main" val="0"/>
              </a:ext>
            </a:extLst>
          </a:blip>
          <a:srcRect t="923"/>
          <a:stretch/>
        </p:blipFill>
        <p:spPr>
          <a:xfrm>
            <a:off x="5512064" y="-1"/>
            <a:ext cx="4635228" cy="6885285"/>
          </a:xfrm>
          <a:prstGeom prst="rect">
            <a:avLst/>
          </a:prstGeom>
        </p:spPr>
      </p:pic>
      <p:grpSp>
        <p:nvGrpSpPr>
          <p:cNvPr id="29" name="Group 28" descr="Pictured is a young woman with an intellectual or developmental disability who is wearing a walking appartus. She is preparing to shake someone's hand." title="Cover or slide #"/>
          <p:cNvGrpSpPr/>
          <p:nvPr userDrawn="1"/>
        </p:nvGrpSpPr>
        <p:grpSpPr>
          <a:xfrm>
            <a:off x="0" y="-8467"/>
            <a:ext cx="12192219" cy="6874934"/>
            <a:chOff x="0" y="-8467"/>
            <a:chExt cx="12192219" cy="6874934"/>
          </a:xfrm>
        </p:grpSpPr>
        <p:sp>
          <p:nvSpPr>
            <p:cNvPr id="30" name="Freeform 2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31" name="Straight Connector 3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3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5" name="Title Placeholder 1"/>
          <p:cNvSpPr>
            <a:spLocks noGrp="1"/>
          </p:cNvSpPr>
          <p:nvPr>
            <p:ph type="title" hasCustomPrompt="1"/>
          </p:nvPr>
        </p:nvSpPr>
        <p:spPr>
          <a:xfrm>
            <a:off x="675831" y="4316045"/>
            <a:ext cx="7708829" cy="1103292"/>
          </a:xfrm>
          <a:prstGeom prst="rect">
            <a:avLst/>
          </a:prstGeom>
          <a:solidFill>
            <a:schemeClr val="bg1">
              <a:alpha val="57000"/>
            </a:schemeClr>
          </a:solidFill>
          <a:effectLst>
            <a:softEdge rad="38100"/>
          </a:effectLst>
        </p:spPr>
        <p:txBody>
          <a:bodyPr vert="horz" lIns="91440" tIns="45720" rIns="91440" bIns="45720" rtlCol="0" anchor="t">
            <a:normAutofit/>
          </a:bodyPr>
          <a:lstStyle>
            <a:lvl1pPr>
              <a:defRPr sz="3600" baseline="0"/>
            </a:lvl1pPr>
          </a:lstStyle>
          <a:p>
            <a:r>
              <a:rPr lang="en-US" dirty="0" smtClean="0"/>
              <a:t>This is a title page</a:t>
            </a:r>
            <a:endParaRPr lang="en-US" dirty="0"/>
          </a:p>
        </p:txBody>
      </p:sp>
      <p:sp>
        <p:nvSpPr>
          <p:cNvPr id="20" name="Text Placeholder 2"/>
          <p:cNvSpPr>
            <a:spLocks noGrp="1"/>
          </p:cNvSpPr>
          <p:nvPr>
            <p:ph type="body" idx="1"/>
          </p:nvPr>
        </p:nvSpPr>
        <p:spPr>
          <a:xfrm>
            <a:off x="677335" y="5419337"/>
            <a:ext cx="7707325" cy="1063381"/>
          </a:xfrm>
          <a:solidFill>
            <a:srgbClr val="0098AA">
              <a:alpha val="47000"/>
            </a:srgbClr>
          </a:solidFill>
          <a:ln>
            <a:solidFill>
              <a:srgbClr val="000000">
                <a:alpha val="47059"/>
              </a:srgbClr>
            </a:solidFill>
          </a:ln>
          <a:effectLst>
            <a:softEdge rad="38100"/>
          </a:effectLst>
        </p:spPr>
        <p:txBody>
          <a:bodyPr lIns="182880" anchor="ctr" anchorCtr="0">
            <a:normAutofit/>
          </a:bodyPr>
          <a:lstStyle>
            <a:lvl1pPr marL="0" indent="0" algn="l">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8"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31401347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10688498" cy="964537"/>
          </a:xfrm>
        </p:spPr>
        <p:txBody>
          <a:bodyPr/>
          <a:lstStyle/>
          <a:p>
            <a:r>
              <a:rPr lang="en-US" dirty="0" smtClean="0"/>
              <a:t>This is a content page</a:t>
            </a:r>
            <a:endParaRPr lang="en-US" dirty="0"/>
          </a:p>
        </p:txBody>
      </p:sp>
      <p:sp>
        <p:nvSpPr>
          <p:cNvPr id="3" name="Content Placeholder 2"/>
          <p:cNvSpPr>
            <a:spLocks noGrp="1"/>
          </p:cNvSpPr>
          <p:nvPr>
            <p:ph idx="1"/>
          </p:nvPr>
        </p:nvSpPr>
        <p:spPr>
          <a:xfrm>
            <a:off x="677334" y="2160589"/>
            <a:ext cx="10688498" cy="388077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0"/>
          </p:nvPr>
        </p:nvSpPr>
        <p:spPr>
          <a:xfrm>
            <a:off x="675745" y="1579232"/>
            <a:ext cx="10690087" cy="576262"/>
          </a:xfrm>
        </p:spPr>
        <p:txBody>
          <a:bodyPr anchor="b">
            <a:noAutofit/>
          </a:bodyPr>
          <a:lstStyle>
            <a:lvl1pPr marL="0" indent="0">
              <a:buNone/>
              <a:defRPr sz="2400" b="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18520219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3" y="609600"/>
            <a:ext cx="10761739" cy="1320800"/>
          </a:xfrm>
        </p:spPr>
        <p:txBody>
          <a:bodyPr/>
          <a:lstStyle>
            <a:lvl1pPr>
              <a:defRPr baseline="0"/>
            </a:lvl1pPr>
          </a:lstStyle>
          <a:p>
            <a:r>
              <a:rPr lang="en-US" dirty="0" smtClean="0"/>
              <a:t>This is a content page</a:t>
            </a:r>
            <a:endParaRPr lang="en-US" dirty="0"/>
          </a:p>
        </p:txBody>
      </p:sp>
      <p:sp>
        <p:nvSpPr>
          <p:cNvPr id="3" name="Text Placeholder 2"/>
          <p:cNvSpPr>
            <a:spLocks noGrp="1"/>
          </p:cNvSpPr>
          <p:nvPr>
            <p:ph type="body" idx="1"/>
          </p:nvPr>
        </p:nvSpPr>
        <p:spPr>
          <a:xfrm>
            <a:off x="675745" y="1679720"/>
            <a:ext cx="52534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75745" y="2255982"/>
            <a:ext cx="5253417" cy="3304117"/>
          </a:xfrm>
        </p:spPr>
        <p:txBody>
          <a:bodyPr>
            <a:normAutofit/>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5662" y="1679720"/>
            <a:ext cx="525341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664" y="2255982"/>
            <a:ext cx="5253409" cy="3304117"/>
          </a:xfrm>
        </p:spPr>
        <p:txBody>
          <a:bodyPr>
            <a:normAutofit/>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0"/>
          </p:nvPr>
        </p:nvSpPr>
        <p:spPr>
          <a:xfrm>
            <a:off x="132347" y="6364000"/>
            <a:ext cx="2743200"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14737675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smtClean="0"/>
              <a:t>Guidelines for Template Use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smtClean="0"/>
              <a:t>This template is meant for use by all LDH employees for all external presentations, but may also be used for internal purposes as well. Please contact Mary Kay </a:t>
            </a:r>
            <a:r>
              <a:rPr lang="en-US" dirty="0" err="1" smtClean="0"/>
              <a:t>Slusher</a:t>
            </a:r>
            <a:r>
              <a:rPr lang="en-US" dirty="0" smtClean="0"/>
              <a:t> in BMAC for any questions regarding how to use this template or to request any customization for a specific project.</a:t>
            </a:r>
          </a:p>
          <a:p>
            <a:pPr lvl="0"/>
            <a:r>
              <a:rPr lang="en-US" dirty="0" smtClean="0"/>
              <a:t>Do not deviate from </a:t>
            </a:r>
            <a:r>
              <a:rPr lang="en-US" smtClean="0"/>
              <a:t>this LDH </a:t>
            </a:r>
            <a:r>
              <a:rPr lang="en-US" dirty="0" smtClean="0"/>
              <a:t>template’s fonts. </a:t>
            </a:r>
          </a:p>
          <a:p>
            <a:pPr lvl="1"/>
            <a:r>
              <a:rPr lang="en-US" dirty="0" smtClean="0"/>
              <a:t>Cambria for header/title font and Calibri for body text font. No other fonts should be used.</a:t>
            </a:r>
          </a:p>
          <a:p>
            <a:pPr lvl="1"/>
            <a:r>
              <a:rPr lang="en-US" dirty="0" smtClean="0"/>
              <a:t>You may enlarge any of the template fonts for visibility, just keep the same size font for each bullet style throughout the presentation. </a:t>
            </a:r>
          </a:p>
          <a:p>
            <a:pPr lvl="0"/>
            <a:r>
              <a:rPr lang="en-US" dirty="0" smtClean="0"/>
              <a:t>Presentations get your message across better when there is enough white space for the eye to find important information. Try to only use bullet info in your presentation. </a:t>
            </a:r>
          </a:p>
          <a:p>
            <a:pPr lvl="1"/>
            <a:r>
              <a:rPr lang="en-US" dirty="0" smtClean="0"/>
              <a:t>You don’t have to fill the page.</a:t>
            </a:r>
          </a:p>
        </p:txBody>
      </p:sp>
      <p:grpSp>
        <p:nvGrpSpPr>
          <p:cNvPr id="39" name="Group 38"/>
          <p:cNvGrpSpPr/>
          <p:nvPr userDrawn="1"/>
        </p:nvGrpSpPr>
        <p:grpSpPr>
          <a:xfrm>
            <a:off x="0" y="-8467"/>
            <a:ext cx="12192219" cy="6874934"/>
            <a:chOff x="0" y="-8467"/>
            <a:chExt cx="12192219" cy="6874934"/>
          </a:xfrm>
        </p:grpSpPr>
        <p:sp>
          <p:nvSpPr>
            <p:cNvPr id="40" name="Freeform 39"/>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98AA">
                <a:alpha val="50000"/>
              </a:srgbClr>
            </a:solidFill>
            <a:ln>
              <a:noFill/>
            </a:ln>
            <a:effectLst/>
          </p:spPr>
          <p:style>
            <a:lnRef idx="1">
              <a:schemeClr val="accent1"/>
            </a:lnRef>
            <a:fillRef idx="3">
              <a:schemeClr val="accent1"/>
            </a:fillRef>
            <a:effectRef idx="2">
              <a:schemeClr val="accent1"/>
            </a:effectRef>
            <a:fontRef idx="minor">
              <a:schemeClr val="lt1"/>
            </a:fontRef>
          </p:style>
        </p:sp>
        <p:cxnSp>
          <p:nvCxnSpPr>
            <p:cNvPr id="41" name="Straight Connector 40"/>
            <p:cNvCxnSpPr/>
            <p:nvPr/>
          </p:nvCxnSpPr>
          <p:spPr>
            <a:xfrm>
              <a:off x="9371012" y="0"/>
              <a:ext cx="1219200" cy="6858000"/>
            </a:xfrm>
            <a:prstGeom prst="line">
              <a:avLst/>
            </a:prstGeom>
            <a:ln w="9525">
              <a:solidFill>
                <a:srgbClr val="0098AA">
                  <a:alpha val="33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7425267" y="3681413"/>
              <a:ext cx="4763558" cy="3176587"/>
            </a:xfrm>
            <a:prstGeom prst="line">
              <a:avLst/>
            </a:prstGeom>
            <a:ln w="9525">
              <a:solidFill>
                <a:srgbClr val="0098AA">
                  <a:alpha val="43000"/>
                </a:srgbClr>
              </a:solidFill>
            </a:ln>
          </p:spPr>
          <p:style>
            <a:lnRef idx="2">
              <a:schemeClr val="accent1"/>
            </a:lnRef>
            <a:fillRef idx="0">
              <a:schemeClr val="accent1"/>
            </a:fillRef>
            <a:effectRef idx="1">
              <a:schemeClr val="accent1"/>
            </a:effectRef>
            <a:fontRef idx="minor">
              <a:schemeClr val="tx1"/>
            </a:fontRef>
          </p:style>
        </p:cxnSp>
        <p:sp>
          <p:nvSpPr>
            <p:cNvPr id="4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98AA">
                <a:alpha val="26000"/>
              </a:srgb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8AA">
                <a:alpha val="15000"/>
              </a:srgb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p:cNvSpPr/>
            <p:nvPr/>
          </p:nvSpPr>
          <p:spPr>
            <a:xfrm>
              <a:off x="8932333" y="3048000"/>
              <a:ext cx="3259667" cy="3810000"/>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98AA">
                <a:alpha val="44000"/>
              </a:srgb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p:cNvSpPr/>
            <p:nvPr/>
          </p:nvSpPr>
          <p:spPr>
            <a:xfrm>
              <a:off x="10891092"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2147">
                <a:alpha val="48000"/>
              </a:srgb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p:cNvSpPr/>
            <p:nvPr/>
          </p:nvSpPr>
          <p:spPr>
            <a:xfrm>
              <a:off x="10942394" y="0"/>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2147">
                <a:alpha val="42000"/>
              </a:srgb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p:cNvSpPr/>
            <p:nvPr/>
          </p:nvSpPr>
          <p:spPr>
            <a:xfrm>
              <a:off x="10371666" y="3589867"/>
              <a:ext cx="1817159" cy="3268133"/>
            </a:xfrm>
            <a:prstGeom prst="triangle">
              <a:avLst>
                <a:gd name="adj" fmla="val 100000"/>
              </a:avLst>
            </a:prstGeom>
            <a:solidFill>
              <a:srgbClr val="0098AA">
                <a:alpha val="66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Slide Number Placeholder 4"/>
          <p:cNvSpPr>
            <a:spLocks noGrp="1"/>
          </p:cNvSpPr>
          <p:nvPr>
            <p:ph type="sldNum" sz="quarter" idx="4"/>
          </p:nvPr>
        </p:nvSpPr>
        <p:spPr>
          <a:xfrm>
            <a:off x="132347" y="636400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19" name="Picture 1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04563" y="6360257"/>
            <a:ext cx="2617306"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650540548"/>
      </p:ext>
    </p:extLst>
  </p:cSld>
  <p:clrMap bg1="lt1" tx1="dk1" bg2="lt2" tx2="dk2" accent1="accent1" accent2="accent2" accent3="accent3" accent4="accent4" accent5="accent5" accent6="accent6" hlink="hlink" folHlink="folHlink"/>
  <p:sldLayoutIdLst>
    <p:sldLayoutId id="2147483905" r:id="rId1"/>
    <p:sldLayoutId id="2147483922" r:id="rId2"/>
    <p:sldLayoutId id="2147483923" r:id="rId3"/>
    <p:sldLayoutId id="2147483924" r:id="rId4"/>
    <p:sldLayoutId id="2147483925" r:id="rId5"/>
    <p:sldLayoutId id="2147483926" r:id="rId6"/>
    <p:sldLayoutId id="2147483927" r:id="rId7"/>
    <p:sldLayoutId id="2147483885" r:id="rId8"/>
    <p:sldLayoutId id="2147483888" r:id="rId9"/>
    <p:sldLayoutId id="2147483886" r:id="rId10"/>
    <p:sldLayoutId id="2147483904" r:id="rId11"/>
    <p:sldLayoutId id="2147483896" r:id="rId12"/>
    <p:sldLayoutId id="2147483892" r:id="rId13"/>
    <p:sldLayoutId id="2147483897" r:id="rId14"/>
  </p:sldLayoutIdLst>
  <p:timing>
    <p:tnLst>
      <p:par>
        <p:cTn id="1" dur="indefinite" restart="never" nodeType="tmRoot"/>
      </p:par>
    </p:tnLst>
  </p:timing>
  <p:txStyles>
    <p:titleStyle>
      <a:lvl1pPr algn="l" defTabSz="457200" rtl="0" eaLnBrk="1" latinLnBrk="0" hangingPunct="1">
        <a:spcBef>
          <a:spcPct val="0"/>
        </a:spcBef>
        <a:buNone/>
        <a:defRPr sz="3600" kern="1200" baseline="0">
          <a:solidFill>
            <a:srgbClr val="002147"/>
          </a:solidFill>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2880" indent="-182880" algn="l" defTabSz="228600" rtl="0" eaLnBrk="1" latinLnBrk="0" hangingPunct="1">
        <a:spcBef>
          <a:spcPts val="1000"/>
        </a:spcBef>
        <a:spcAft>
          <a:spcPts val="0"/>
        </a:spcAft>
        <a:buClr>
          <a:srgbClr val="0098AA"/>
        </a:buClr>
        <a:buSzPct val="75000"/>
        <a:buFont typeface="Wingdings 3" charset="2"/>
        <a:buChar char=""/>
        <a:defRPr sz="1800" kern="1200" baseline="0">
          <a:solidFill>
            <a:schemeClr val="tx1">
              <a:lumMod val="75000"/>
              <a:lumOff val="25000"/>
            </a:schemeClr>
          </a:solidFill>
          <a:latin typeface="Calibri" panose="020F0502020204030204" pitchFamily="34" charset="0"/>
          <a:ea typeface="+mn-ea"/>
          <a:cs typeface="+mn-cs"/>
        </a:defRPr>
      </a:lvl1pPr>
      <a:lvl2pPr marL="411480" indent="-182880" algn="l" defTabSz="228600" rtl="0" eaLnBrk="1" latinLnBrk="0" hangingPunct="1">
        <a:spcBef>
          <a:spcPts val="1000"/>
        </a:spcBef>
        <a:spcAft>
          <a:spcPts val="0"/>
        </a:spcAft>
        <a:buClr>
          <a:srgbClr val="0098AA"/>
        </a:buClr>
        <a:buSzPct val="100000"/>
        <a:buFont typeface="Wingdings 2" panose="05020102010507070707" pitchFamily="18" charset="2"/>
        <a:buChar char=""/>
        <a:defRPr sz="1600" kern="1200" baseline="0">
          <a:solidFill>
            <a:schemeClr val="tx1">
              <a:lumMod val="75000"/>
              <a:lumOff val="25000"/>
            </a:schemeClr>
          </a:solidFill>
          <a:latin typeface="Calibri" panose="020F0502020204030204" pitchFamily="34" charset="0"/>
          <a:ea typeface="+mn-ea"/>
          <a:cs typeface="+mn-cs"/>
        </a:defRPr>
      </a:lvl2pPr>
      <a:lvl3pPr marL="640080" indent="-182880" algn="l" defTabSz="228600" rtl="0" eaLnBrk="1" latinLnBrk="0" hangingPunct="1">
        <a:spcBef>
          <a:spcPts val="1000"/>
        </a:spcBef>
        <a:spcAft>
          <a:spcPts val="0"/>
        </a:spcAft>
        <a:buClr>
          <a:srgbClr val="0098AA"/>
        </a:buClr>
        <a:buSzPct val="70000"/>
        <a:buFont typeface="Wingdings" panose="05000000000000000000" pitchFamily="2" charset="2"/>
        <a:buChar char=""/>
        <a:defRPr sz="1500" kern="1200">
          <a:solidFill>
            <a:schemeClr val="tx1">
              <a:lumMod val="75000"/>
              <a:lumOff val="25000"/>
            </a:schemeClr>
          </a:solidFill>
          <a:latin typeface="Calibri" panose="020F0502020204030204" pitchFamily="34" charset="0"/>
          <a:ea typeface="+mn-ea"/>
          <a:cs typeface="+mn-cs"/>
        </a:defRPr>
      </a:lvl3pPr>
      <a:lvl4pPr marL="822960" indent="-137160" algn="l" defTabSz="228600" rtl="0" eaLnBrk="1" latinLnBrk="0" hangingPunct="1">
        <a:spcBef>
          <a:spcPts val="1000"/>
        </a:spcBef>
        <a:spcAft>
          <a:spcPts val="0"/>
        </a:spcAft>
        <a:buClr>
          <a:srgbClr val="0098AA"/>
        </a:buClr>
        <a:buSzPct val="90000"/>
        <a:buFont typeface="Wingdings 2" panose="05020102010507070707" pitchFamily="18" charset="2"/>
        <a:buChar char=""/>
        <a:defRPr sz="1400" kern="1200">
          <a:solidFill>
            <a:schemeClr val="tx1">
              <a:lumMod val="75000"/>
              <a:lumOff val="25000"/>
            </a:schemeClr>
          </a:solidFill>
          <a:latin typeface="Calibri" panose="020F0502020204030204" pitchFamily="34" charset="0"/>
          <a:ea typeface="+mn-ea"/>
          <a:cs typeface="+mn-cs"/>
        </a:defRPr>
      </a:lvl4pPr>
      <a:lvl5pPr marL="960120" indent="-109728" algn="l" defTabSz="228600" rtl="0" eaLnBrk="1" latinLnBrk="0" hangingPunct="1">
        <a:spcBef>
          <a:spcPts val="1000"/>
        </a:spcBef>
        <a:spcAft>
          <a:spcPts val="0"/>
        </a:spcAft>
        <a:buClr>
          <a:srgbClr val="0098AA"/>
        </a:buClr>
        <a:buSzPct val="90000"/>
        <a:buFont typeface="Wingdings 3" panose="05040102010807070707" pitchFamily="18" charset="2"/>
        <a:buChar char=""/>
        <a:defRPr sz="1300" kern="1200">
          <a:solidFill>
            <a:schemeClr val="tx1">
              <a:lumMod val="75000"/>
              <a:lumOff val="25000"/>
            </a:schemeClr>
          </a:solidFill>
          <a:latin typeface="Calibri" panose="020F05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www.thinkwork.org/aie"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hyperlink" Target="mailto:ocdd-hcbs@la.gov"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hyperlink" Target="https://www.thinkwork.org/sites/thinkwork.org/files/files/CLE_guidepost3_brief%206_F.pdf" TargetMode="External"/><Relationship Id="rId3" Type="http://schemas.openxmlformats.org/officeDocument/2006/relationships/hyperlink" Target="https://employmentfirstma.org/files/DDSVolunteer-Unpaid_Work-Feb17.pdf" TargetMode="External"/><Relationship Id="rId7" Type="http://schemas.openxmlformats.org/officeDocument/2006/relationships/hyperlink" Target="https://www.thinkwork.org/sites/thinkwork.org/files/files/CLE_guidepost4_brief7_F.pdf" TargetMode="External"/><Relationship Id="rId12" Type="http://schemas.openxmlformats.org/officeDocument/2006/relationships/hyperlink" Target="https://scholarworks.umb.edu/cgi/viewcontent.cgi?article=1035&amp;context=thinkwork"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file:///\\dhh-isb-fs01\User%20Folders\rmorales\Downloads\community-life-engagment-guideposts.pdf" TargetMode="External"/><Relationship Id="rId11" Type="http://schemas.openxmlformats.org/officeDocument/2006/relationships/hyperlink" Target="https://www.thinkwork.org/sites/default/files/files/CLE_issue9_F2.pdf" TargetMode="External"/><Relationship Id="rId5" Type="http://schemas.openxmlformats.org/officeDocument/2006/relationships/hyperlink" Target="file:///\\dhh-isb-fs01\User%20Folders\rmorales\Downloads\ici_community-life-engagement_feb2015.pdf" TargetMode="External"/><Relationship Id="rId10" Type="http://schemas.openxmlformats.org/officeDocument/2006/relationships/hyperlink" Target="https://www.thinkwork.org/sites/thinkwork.org/files/files/CLE_guidepost1_brief4_F.pdf" TargetMode="External"/><Relationship Id="rId4" Type="http://schemas.openxmlformats.org/officeDocument/2006/relationships/hyperlink" Target="https://www.disabilityscoop.com/2021/06/25/zoo-program-teens-disabilities/29393/" TargetMode="External"/><Relationship Id="rId9" Type="http://schemas.openxmlformats.org/officeDocument/2006/relationships/hyperlink" Target="https://www.thinkwork.org/sites/thinkwork.org/files/files/CLE_guidepost2_brief4_F.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Rosemary.morales@la.gov"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31" y="4316044"/>
            <a:ext cx="7708829" cy="989201"/>
          </a:xfrm>
        </p:spPr>
        <p:txBody>
          <a:bodyPr>
            <a:noAutofit/>
          </a:bodyPr>
          <a:lstStyle/>
          <a:p>
            <a:pPr algn="ctr"/>
            <a:r>
              <a:rPr lang="en-US" sz="2800" b="1" dirty="0" smtClean="0"/>
              <a:t>Building </a:t>
            </a:r>
            <a:r>
              <a:rPr lang="en-US" sz="2800" b="1" dirty="0" smtClean="0"/>
              <a:t>a Meaningful </a:t>
            </a:r>
            <a:r>
              <a:rPr lang="en-US" sz="2800" b="1" dirty="0" smtClean="0"/>
              <a:t>Adult </a:t>
            </a:r>
            <a:r>
              <a:rPr lang="en-US" sz="2800" b="1" dirty="0" smtClean="0"/>
              <a:t>Life</a:t>
            </a:r>
            <a:endParaRPr lang="en-US" sz="2800" b="1" dirty="0"/>
          </a:p>
        </p:txBody>
      </p:sp>
      <p:sp>
        <p:nvSpPr>
          <p:cNvPr id="3" name="Content Placeholder 2"/>
          <p:cNvSpPr>
            <a:spLocks noGrp="1"/>
          </p:cNvSpPr>
          <p:nvPr>
            <p:ph type="body" idx="1"/>
          </p:nvPr>
        </p:nvSpPr>
        <p:spPr>
          <a:xfrm>
            <a:off x="677335" y="5846617"/>
            <a:ext cx="7707325" cy="636101"/>
          </a:xfrm>
        </p:spPr>
        <p:txBody>
          <a:bodyPr>
            <a:normAutofit/>
          </a:bodyPr>
          <a:lstStyle/>
          <a:p>
            <a:pPr algn="r"/>
            <a:r>
              <a:rPr lang="en-US" sz="2800" dirty="0" smtClean="0"/>
              <a:t>November 21, 2022</a:t>
            </a:r>
            <a:endParaRPr lang="en-US" sz="2800" dirty="0"/>
          </a:p>
        </p:txBody>
      </p:sp>
    </p:spTree>
    <p:extLst>
      <p:ext uri="{BB962C8B-B14F-4D97-AF65-F5344CB8AC3E}">
        <p14:creationId xmlns:p14="http://schemas.microsoft.com/office/powerpoint/2010/main" val="38384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Building a Meaningful Day</a:t>
            </a:r>
            <a:endParaRPr lang="en-US" dirty="0"/>
          </a:p>
        </p:txBody>
      </p:sp>
      <p:sp>
        <p:nvSpPr>
          <p:cNvPr id="3" name="Content Placeholder 2"/>
          <p:cNvSpPr>
            <a:spLocks noGrp="1"/>
          </p:cNvSpPr>
          <p:nvPr>
            <p:ph idx="1"/>
          </p:nvPr>
        </p:nvSpPr>
        <p:spPr>
          <a:xfrm>
            <a:off x="677334" y="2034725"/>
            <a:ext cx="10688498" cy="4006638"/>
          </a:xfrm>
        </p:spPr>
        <p:txBody>
          <a:bodyPr/>
          <a:lstStyle/>
          <a:p>
            <a:pPr marL="0" indent="0">
              <a:buNone/>
            </a:pPr>
            <a:r>
              <a:rPr lang="en-US" dirty="0" smtClean="0"/>
              <a:t>For each person, think about the community and employment resources you currently have, need, or want to explore and develop in each of the five areas below.  </a:t>
            </a:r>
          </a:p>
          <a:p>
            <a:pPr marL="0" indent="0">
              <a:buNone/>
            </a:pPr>
            <a:r>
              <a:rPr lang="en-US" dirty="0" smtClean="0"/>
              <a:t>Be creative!</a:t>
            </a:r>
          </a:p>
          <a:p>
            <a:pPr marL="0" indent="0">
              <a:buNone/>
            </a:pPr>
            <a:r>
              <a:rPr lang="en-US" dirty="0" smtClean="0"/>
              <a:t>Everyone’s needs, wants and interests will be different!</a:t>
            </a:r>
          </a:p>
          <a:p>
            <a:pPr marL="342900" indent="-342900">
              <a:buFont typeface="+mj-lt"/>
              <a:buAutoNum type="arabicPeriod"/>
            </a:pPr>
            <a:r>
              <a:rPr lang="en-US" b="1" dirty="0"/>
              <a:t>Personal Strengths and Assets </a:t>
            </a:r>
            <a:endParaRPr lang="en-US" b="1" dirty="0" smtClean="0"/>
          </a:p>
          <a:p>
            <a:pPr marL="342900" indent="-342900">
              <a:buFont typeface="+mj-lt"/>
              <a:buAutoNum type="arabicPeriod"/>
            </a:pPr>
            <a:r>
              <a:rPr lang="en-US" b="1" dirty="0" smtClean="0"/>
              <a:t>Community Resources</a:t>
            </a:r>
          </a:p>
          <a:p>
            <a:pPr marL="342900" indent="-342900">
              <a:buFont typeface="+mj-lt"/>
              <a:buAutoNum type="arabicPeriod"/>
            </a:pPr>
            <a:r>
              <a:rPr lang="en-US" b="1" dirty="0" smtClean="0"/>
              <a:t>Technology</a:t>
            </a:r>
          </a:p>
          <a:p>
            <a:pPr marL="342900" indent="-342900">
              <a:buFont typeface="+mj-lt"/>
              <a:buAutoNum type="arabicPeriod"/>
            </a:pPr>
            <a:r>
              <a:rPr lang="en-US" b="1" dirty="0" smtClean="0"/>
              <a:t>Relationships</a:t>
            </a:r>
          </a:p>
          <a:p>
            <a:pPr marL="342900" indent="-342900">
              <a:buFont typeface="+mj-lt"/>
              <a:buAutoNum type="arabicPeriod"/>
            </a:pPr>
            <a:r>
              <a:rPr lang="en-US" b="1" dirty="0" smtClean="0"/>
              <a:t>Eligibility Supports</a:t>
            </a:r>
          </a:p>
        </p:txBody>
      </p:sp>
      <p:sp>
        <p:nvSpPr>
          <p:cNvPr id="4" name="Text Placeholder 3"/>
          <p:cNvSpPr>
            <a:spLocks noGrp="1"/>
          </p:cNvSpPr>
          <p:nvPr>
            <p:ph type="body" idx="10"/>
          </p:nvPr>
        </p:nvSpPr>
        <p:spPr>
          <a:xfrm>
            <a:off x="451458" y="1458462"/>
            <a:ext cx="10690087" cy="576262"/>
          </a:xfrm>
        </p:spPr>
        <p:txBody>
          <a:bodyPr/>
          <a:lstStyle/>
          <a:p>
            <a:r>
              <a:rPr lang="en-US" sz="1800" b="1" dirty="0"/>
              <a:t>When building a meaningful day for each person:</a:t>
            </a:r>
          </a:p>
          <a:p>
            <a:endParaRPr lang="en-US" sz="1200" dirty="0"/>
          </a:p>
        </p:txBody>
      </p:sp>
    </p:spTree>
    <p:extLst>
      <p:ext uri="{BB962C8B-B14F-4D97-AF65-F5344CB8AC3E}">
        <p14:creationId xmlns:p14="http://schemas.microsoft.com/office/powerpoint/2010/main" val="636055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Personal Strengths and Assets</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Work Experience</a:t>
            </a:r>
          </a:p>
          <a:p>
            <a:pPr>
              <a:buFont typeface="Wingdings" panose="05000000000000000000" pitchFamily="2" charset="2"/>
              <a:buChar char="§"/>
            </a:pPr>
            <a:r>
              <a:rPr lang="en-US" dirty="0" smtClean="0"/>
              <a:t>Volunteer Experiences</a:t>
            </a:r>
          </a:p>
          <a:p>
            <a:pPr>
              <a:buFont typeface="Wingdings" panose="05000000000000000000" pitchFamily="2" charset="2"/>
              <a:buChar char="§"/>
            </a:pPr>
            <a:r>
              <a:rPr lang="en-US" dirty="0" smtClean="0"/>
              <a:t>Knows about different jobs</a:t>
            </a:r>
          </a:p>
          <a:p>
            <a:pPr>
              <a:buFont typeface="Wingdings" panose="05000000000000000000" pitchFamily="2" charset="2"/>
              <a:buChar char="§"/>
            </a:pPr>
            <a:r>
              <a:rPr lang="en-US" dirty="0" smtClean="0"/>
              <a:t>Responsibilities at home</a:t>
            </a:r>
          </a:p>
          <a:p>
            <a:pPr>
              <a:buFont typeface="Wingdings" panose="05000000000000000000" pitchFamily="2" charset="2"/>
              <a:buChar char="§"/>
            </a:pPr>
            <a:r>
              <a:rPr lang="en-US" dirty="0" smtClean="0"/>
              <a:t>Responsibilities at school</a:t>
            </a:r>
          </a:p>
          <a:p>
            <a:pPr>
              <a:buFont typeface="Wingdings" panose="05000000000000000000" pitchFamily="2" charset="2"/>
              <a:buChar char="§"/>
            </a:pPr>
            <a:r>
              <a:rPr lang="en-US" dirty="0" smtClean="0"/>
              <a:t>Vision or dream for a job</a:t>
            </a:r>
          </a:p>
          <a:p>
            <a:pPr>
              <a:buFont typeface="Wingdings" panose="05000000000000000000" pitchFamily="2" charset="2"/>
              <a:buChar char="§"/>
            </a:pPr>
            <a:r>
              <a:rPr lang="en-US" dirty="0" smtClean="0"/>
              <a:t>Communicates ideas, needs, thoughts</a:t>
            </a:r>
          </a:p>
          <a:p>
            <a:pPr>
              <a:buFont typeface="Wingdings" panose="05000000000000000000" pitchFamily="2" charset="2"/>
              <a:buChar char="§"/>
            </a:pPr>
            <a:r>
              <a:rPr lang="en-US" dirty="0" smtClean="0"/>
              <a:t>Good Social and everyday skills</a:t>
            </a:r>
            <a:endParaRPr lang="en-US" dirty="0"/>
          </a:p>
        </p:txBody>
      </p:sp>
      <p:sp>
        <p:nvSpPr>
          <p:cNvPr id="4" name="Text Placeholder 3"/>
          <p:cNvSpPr>
            <a:spLocks noGrp="1"/>
          </p:cNvSpPr>
          <p:nvPr>
            <p:ph type="body" idx="10"/>
          </p:nvPr>
        </p:nvSpPr>
        <p:spPr/>
        <p:txBody>
          <a:bodyPr/>
          <a:lstStyle/>
          <a:p>
            <a:r>
              <a:rPr lang="en-US" dirty="0" smtClean="0"/>
              <a:t>Examples:</a:t>
            </a:r>
            <a:endParaRPr lang="en-US" dirty="0"/>
          </a:p>
        </p:txBody>
      </p:sp>
    </p:spTree>
    <p:extLst>
      <p:ext uri="{BB962C8B-B14F-4D97-AF65-F5344CB8AC3E}">
        <p14:creationId xmlns:p14="http://schemas.microsoft.com/office/powerpoint/2010/main" val="1307150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Community Resources</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Schools</a:t>
            </a:r>
          </a:p>
          <a:p>
            <a:pPr>
              <a:buFont typeface="Wingdings" panose="05000000000000000000" pitchFamily="2" charset="2"/>
              <a:buChar char="§"/>
            </a:pPr>
            <a:r>
              <a:rPr lang="en-US" dirty="0" smtClean="0"/>
              <a:t>Public Transportation</a:t>
            </a:r>
          </a:p>
          <a:p>
            <a:pPr>
              <a:buFont typeface="Wingdings" panose="05000000000000000000" pitchFamily="2" charset="2"/>
              <a:buChar char="§"/>
            </a:pPr>
            <a:r>
              <a:rPr lang="en-US" dirty="0" smtClean="0"/>
              <a:t>Local Businesses</a:t>
            </a:r>
          </a:p>
          <a:p>
            <a:pPr>
              <a:buFont typeface="Wingdings" panose="05000000000000000000" pitchFamily="2" charset="2"/>
              <a:buChar char="§"/>
            </a:pPr>
            <a:r>
              <a:rPr lang="en-US" dirty="0" smtClean="0"/>
              <a:t>Churches</a:t>
            </a:r>
          </a:p>
          <a:p>
            <a:pPr>
              <a:buFont typeface="Wingdings" panose="05000000000000000000" pitchFamily="2" charset="2"/>
              <a:buChar char="§"/>
            </a:pPr>
            <a:r>
              <a:rPr lang="en-US" dirty="0" smtClean="0"/>
              <a:t>Public Safety</a:t>
            </a:r>
          </a:p>
          <a:p>
            <a:pPr>
              <a:buFont typeface="Wingdings" panose="05000000000000000000" pitchFamily="2" charset="2"/>
              <a:buChar char="§"/>
            </a:pPr>
            <a:r>
              <a:rPr lang="en-US" dirty="0" smtClean="0"/>
              <a:t>Libraries</a:t>
            </a:r>
          </a:p>
          <a:p>
            <a:pPr>
              <a:buFont typeface="Wingdings" panose="05000000000000000000" pitchFamily="2" charset="2"/>
              <a:buChar char="§"/>
            </a:pPr>
            <a:r>
              <a:rPr lang="en-US" dirty="0" smtClean="0"/>
              <a:t>Parks and Recreation</a:t>
            </a:r>
          </a:p>
          <a:p>
            <a:pPr>
              <a:buFont typeface="Wingdings" panose="05000000000000000000" pitchFamily="2" charset="2"/>
              <a:buChar char="§"/>
            </a:pPr>
            <a:r>
              <a:rPr lang="en-US" dirty="0" smtClean="0"/>
              <a:t>Civic Engagement</a:t>
            </a:r>
            <a:endParaRPr lang="en-US" dirty="0"/>
          </a:p>
        </p:txBody>
      </p:sp>
      <p:sp>
        <p:nvSpPr>
          <p:cNvPr id="4" name="Text Placeholder 3"/>
          <p:cNvSpPr>
            <a:spLocks noGrp="1"/>
          </p:cNvSpPr>
          <p:nvPr>
            <p:ph type="body" idx="10"/>
          </p:nvPr>
        </p:nvSpPr>
        <p:spPr/>
        <p:txBody>
          <a:bodyPr/>
          <a:lstStyle/>
          <a:p>
            <a:r>
              <a:rPr lang="en-US" b="1" dirty="0" smtClean="0"/>
              <a:t> </a:t>
            </a:r>
            <a:r>
              <a:rPr lang="en-US" dirty="0" smtClean="0"/>
              <a:t>Examples:</a:t>
            </a:r>
            <a:endParaRPr lang="en-US" dirty="0"/>
          </a:p>
        </p:txBody>
      </p:sp>
    </p:spTree>
    <p:extLst>
      <p:ext uri="{BB962C8B-B14F-4D97-AF65-F5344CB8AC3E}">
        <p14:creationId xmlns:p14="http://schemas.microsoft.com/office/powerpoint/2010/main" val="1193283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Technology</a:t>
            </a:r>
            <a:br>
              <a:rPr lang="en-US" b="1" dirty="0" smtClean="0"/>
            </a:br>
            <a:endParaRPr lang="en-US" dirty="0"/>
          </a:p>
        </p:txBody>
      </p:sp>
      <p:sp>
        <p:nvSpPr>
          <p:cNvPr id="3" name="Content Placeholder 2"/>
          <p:cNvSpPr>
            <a:spLocks noGrp="1"/>
          </p:cNvSpPr>
          <p:nvPr>
            <p:ph idx="1"/>
          </p:nvPr>
        </p:nvSpPr>
        <p:spPr>
          <a:xfrm>
            <a:off x="675745" y="2155494"/>
            <a:ext cx="10688498" cy="3880773"/>
          </a:xfrm>
        </p:spPr>
        <p:txBody>
          <a:bodyPr>
            <a:normAutofit fontScale="77500" lnSpcReduction="20000"/>
          </a:bodyPr>
          <a:lstStyle/>
          <a:p>
            <a:pPr>
              <a:buFont typeface="Wingdings" panose="05000000000000000000" pitchFamily="2" charset="2"/>
              <a:buChar char="§"/>
            </a:pPr>
            <a:r>
              <a:rPr lang="en-US" sz="2000" dirty="0" smtClean="0"/>
              <a:t>Cell Phones</a:t>
            </a:r>
          </a:p>
          <a:p>
            <a:pPr>
              <a:buFont typeface="Wingdings" panose="05000000000000000000" pitchFamily="2" charset="2"/>
              <a:buChar char="§"/>
            </a:pPr>
            <a:r>
              <a:rPr lang="en-US" sz="2000" dirty="0" smtClean="0"/>
              <a:t>Tablets</a:t>
            </a:r>
          </a:p>
          <a:p>
            <a:pPr>
              <a:buFont typeface="Wingdings" panose="05000000000000000000" pitchFamily="2" charset="2"/>
              <a:buChar char="§"/>
            </a:pPr>
            <a:r>
              <a:rPr lang="en-US" sz="2000" dirty="0" smtClean="0"/>
              <a:t>Smartphone Apps</a:t>
            </a:r>
          </a:p>
          <a:p>
            <a:pPr>
              <a:buFont typeface="Wingdings" panose="05000000000000000000" pitchFamily="2" charset="2"/>
              <a:buChar char="§"/>
            </a:pPr>
            <a:r>
              <a:rPr lang="en-US" sz="2000" dirty="0" smtClean="0"/>
              <a:t>Alarm Clocks</a:t>
            </a:r>
          </a:p>
          <a:p>
            <a:pPr>
              <a:buFont typeface="Wingdings" panose="05000000000000000000" pitchFamily="2" charset="2"/>
              <a:buChar char="§"/>
            </a:pPr>
            <a:r>
              <a:rPr lang="en-US" sz="2000" dirty="0" smtClean="0"/>
              <a:t>Electronic Reminders</a:t>
            </a:r>
          </a:p>
          <a:p>
            <a:pPr>
              <a:buFont typeface="Wingdings" panose="05000000000000000000" pitchFamily="2" charset="2"/>
              <a:buChar char="§"/>
            </a:pPr>
            <a:r>
              <a:rPr lang="en-US" sz="2000" dirty="0" smtClean="0"/>
              <a:t>Calculator</a:t>
            </a:r>
          </a:p>
          <a:p>
            <a:pPr>
              <a:buFont typeface="Wingdings" panose="05000000000000000000" pitchFamily="2" charset="2"/>
              <a:buChar char="§"/>
            </a:pPr>
            <a:r>
              <a:rPr lang="en-US" sz="2000" dirty="0" smtClean="0"/>
              <a:t>Computer/laptop</a:t>
            </a:r>
          </a:p>
          <a:p>
            <a:pPr>
              <a:buFont typeface="Wingdings" panose="05000000000000000000" pitchFamily="2" charset="2"/>
              <a:buChar char="§"/>
            </a:pPr>
            <a:r>
              <a:rPr lang="en-US" sz="2000" dirty="0" smtClean="0"/>
              <a:t>Online classes or training</a:t>
            </a:r>
          </a:p>
          <a:p>
            <a:pPr>
              <a:buFont typeface="Wingdings" panose="05000000000000000000" pitchFamily="2" charset="2"/>
              <a:buChar char="§"/>
            </a:pPr>
            <a:r>
              <a:rPr lang="en-US" sz="2000" dirty="0" smtClean="0"/>
              <a:t>Internet job search or community mapping</a:t>
            </a:r>
          </a:p>
          <a:p>
            <a:pPr>
              <a:buFont typeface="Wingdings" panose="05000000000000000000" pitchFamily="2" charset="2"/>
              <a:buChar char="§"/>
            </a:pPr>
            <a:r>
              <a:rPr lang="en-US" sz="2000" dirty="0" smtClean="0"/>
              <a:t>Remote Supports</a:t>
            </a:r>
          </a:p>
          <a:p>
            <a:pPr>
              <a:buFont typeface="Wingdings" panose="05000000000000000000" pitchFamily="2" charset="2"/>
              <a:buChar char="§"/>
            </a:pPr>
            <a:r>
              <a:rPr lang="en-US" sz="2000" dirty="0" smtClean="0"/>
              <a:t>Adaptive Equipment</a:t>
            </a:r>
          </a:p>
          <a:p>
            <a:pPr>
              <a:buFont typeface="Wingdings" panose="05000000000000000000" pitchFamily="2" charset="2"/>
              <a:buChar char="§"/>
            </a:pPr>
            <a:r>
              <a:rPr lang="en-US" sz="2000" dirty="0" smtClean="0"/>
              <a:t>Social Media </a:t>
            </a:r>
          </a:p>
          <a:p>
            <a:pPr marL="0" indent="0">
              <a:buNone/>
            </a:pPr>
            <a:endParaRPr lang="en-US" sz="2000" dirty="0" smtClean="0"/>
          </a:p>
          <a:p>
            <a:pPr marL="0" indent="0">
              <a:buNone/>
            </a:pPr>
            <a:endParaRPr lang="en-US" sz="2000" dirty="0"/>
          </a:p>
        </p:txBody>
      </p:sp>
      <p:sp>
        <p:nvSpPr>
          <p:cNvPr id="4" name="Text Placeholder 3"/>
          <p:cNvSpPr>
            <a:spLocks noGrp="1"/>
          </p:cNvSpPr>
          <p:nvPr>
            <p:ph type="body" idx="10"/>
          </p:nvPr>
        </p:nvSpPr>
        <p:spPr/>
        <p:txBody>
          <a:bodyPr/>
          <a:lstStyle/>
          <a:p>
            <a:r>
              <a:rPr lang="en-US" dirty="0" smtClean="0"/>
              <a:t>Examples:</a:t>
            </a:r>
            <a:endParaRPr lang="en-US" dirty="0"/>
          </a:p>
        </p:txBody>
      </p:sp>
    </p:spTree>
    <p:extLst>
      <p:ext uri="{BB962C8B-B14F-4D97-AF65-F5344CB8AC3E}">
        <p14:creationId xmlns:p14="http://schemas.microsoft.com/office/powerpoint/2010/main" val="3609018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Relationships</a:t>
            </a:r>
            <a:endParaRPr lang="en-US"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400" dirty="0" smtClean="0"/>
              <a:t>Family</a:t>
            </a:r>
          </a:p>
          <a:p>
            <a:pPr>
              <a:buFont typeface="Wingdings" panose="05000000000000000000" pitchFamily="2" charset="2"/>
              <a:buChar char="§"/>
            </a:pPr>
            <a:r>
              <a:rPr lang="en-US" sz="2400" dirty="0" smtClean="0"/>
              <a:t>Friends</a:t>
            </a:r>
          </a:p>
          <a:p>
            <a:pPr>
              <a:buFont typeface="Wingdings" panose="05000000000000000000" pitchFamily="2" charset="2"/>
              <a:buChar char="§"/>
            </a:pPr>
            <a:r>
              <a:rPr lang="en-US" sz="2400" dirty="0" smtClean="0"/>
              <a:t>Roommates</a:t>
            </a:r>
          </a:p>
          <a:p>
            <a:pPr>
              <a:buFont typeface="Wingdings" panose="05000000000000000000" pitchFamily="2" charset="2"/>
              <a:buChar char="§"/>
            </a:pPr>
            <a:r>
              <a:rPr lang="en-US" sz="2400" dirty="0" smtClean="0"/>
              <a:t>Neighbors</a:t>
            </a:r>
          </a:p>
          <a:p>
            <a:pPr>
              <a:buFont typeface="Wingdings" panose="05000000000000000000" pitchFamily="2" charset="2"/>
              <a:buChar char="§"/>
            </a:pPr>
            <a:r>
              <a:rPr lang="en-US" sz="2400" dirty="0" smtClean="0"/>
              <a:t>Coworkers</a:t>
            </a:r>
          </a:p>
          <a:p>
            <a:pPr>
              <a:buFont typeface="Wingdings" panose="05000000000000000000" pitchFamily="2" charset="2"/>
              <a:buChar char="§"/>
            </a:pPr>
            <a:r>
              <a:rPr lang="en-US" sz="2400" dirty="0" smtClean="0"/>
              <a:t>Community members</a:t>
            </a:r>
          </a:p>
          <a:p>
            <a:pPr>
              <a:buFont typeface="Wingdings" panose="05000000000000000000" pitchFamily="2" charset="2"/>
              <a:buChar char="§"/>
            </a:pPr>
            <a:r>
              <a:rPr lang="en-US" sz="2400" dirty="0" smtClean="0"/>
              <a:t>Church Members</a:t>
            </a:r>
          </a:p>
          <a:p>
            <a:pPr>
              <a:buFont typeface="Wingdings" panose="05000000000000000000" pitchFamily="2" charset="2"/>
              <a:buChar char="§"/>
            </a:pPr>
            <a:r>
              <a:rPr lang="en-US" sz="2400" dirty="0" smtClean="0"/>
              <a:t>Acquaintances</a:t>
            </a:r>
            <a:endParaRPr lang="en-US" sz="2400" dirty="0"/>
          </a:p>
        </p:txBody>
      </p:sp>
      <p:sp>
        <p:nvSpPr>
          <p:cNvPr id="4" name="Text Placeholder 3"/>
          <p:cNvSpPr>
            <a:spLocks noGrp="1"/>
          </p:cNvSpPr>
          <p:nvPr>
            <p:ph type="body" idx="10"/>
          </p:nvPr>
        </p:nvSpPr>
        <p:spPr/>
        <p:txBody>
          <a:bodyPr/>
          <a:lstStyle/>
          <a:p>
            <a:r>
              <a:rPr lang="en-US" dirty="0" smtClean="0"/>
              <a:t>Examples:</a:t>
            </a:r>
            <a:endParaRPr lang="en-US" dirty="0"/>
          </a:p>
        </p:txBody>
      </p:sp>
    </p:spTree>
    <p:extLst>
      <p:ext uri="{BB962C8B-B14F-4D97-AF65-F5344CB8AC3E}">
        <p14:creationId xmlns:p14="http://schemas.microsoft.com/office/powerpoint/2010/main" val="1283527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Eligibility Supports</a:t>
            </a:r>
            <a:endParaRPr lang="en-US" b="1" dirty="0"/>
          </a:p>
        </p:txBody>
      </p:sp>
      <p:sp>
        <p:nvSpPr>
          <p:cNvPr id="6" name="Content Placeholder 5"/>
          <p:cNvSpPr>
            <a:spLocks noGrp="1"/>
          </p:cNvSpPr>
          <p:nvPr>
            <p:ph idx="1"/>
          </p:nvPr>
        </p:nvSpPr>
        <p:spPr/>
        <p:txBody>
          <a:bodyPr>
            <a:normAutofit/>
          </a:bodyPr>
          <a:lstStyle/>
          <a:p>
            <a:pPr>
              <a:buFont typeface="Wingdings" panose="05000000000000000000" pitchFamily="2" charset="2"/>
              <a:buChar char="§"/>
            </a:pPr>
            <a:r>
              <a:rPr lang="en-US" sz="2400" dirty="0" smtClean="0"/>
              <a:t>Local disability services and programs</a:t>
            </a:r>
          </a:p>
          <a:p>
            <a:pPr>
              <a:buFont typeface="Wingdings" panose="05000000000000000000" pitchFamily="2" charset="2"/>
              <a:buChar char="§"/>
            </a:pPr>
            <a:r>
              <a:rPr lang="en-US" sz="2400" dirty="0" smtClean="0"/>
              <a:t>Special Education program</a:t>
            </a:r>
          </a:p>
          <a:p>
            <a:pPr>
              <a:buFont typeface="Wingdings" panose="05000000000000000000" pitchFamily="2" charset="2"/>
              <a:buChar char="§"/>
            </a:pPr>
            <a:r>
              <a:rPr lang="en-US" sz="2400" dirty="0" smtClean="0"/>
              <a:t>Section 8 Housing</a:t>
            </a:r>
          </a:p>
          <a:p>
            <a:pPr>
              <a:buFont typeface="Wingdings" panose="05000000000000000000" pitchFamily="2" charset="2"/>
              <a:buChar char="§"/>
            </a:pPr>
            <a:r>
              <a:rPr lang="en-US" sz="2400" dirty="0" smtClean="0"/>
              <a:t>Food Stamps</a:t>
            </a:r>
          </a:p>
          <a:p>
            <a:pPr>
              <a:buFont typeface="Wingdings" panose="05000000000000000000" pitchFamily="2" charset="2"/>
              <a:buChar char="§"/>
            </a:pPr>
            <a:r>
              <a:rPr lang="en-US" sz="2400" dirty="0" smtClean="0"/>
              <a:t>Medicaid State plan services</a:t>
            </a:r>
          </a:p>
          <a:p>
            <a:pPr>
              <a:buFont typeface="Wingdings" panose="05000000000000000000" pitchFamily="2" charset="2"/>
              <a:buChar char="§"/>
            </a:pPr>
            <a:r>
              <a:rPr lang="en-US" sz="2400" dirty="0" smtClean="0"/>
              <a:t>Louisiana Rehabilitation Services (LRS)</a:t>
            </a:r>
          </a:p>
          <a:p>
            <a:pPr>
              <a:buFont typeface="Wingdings" panose="05000000000000000000" pitchFamily="2" charset="2"/>
              <a:buChar char="§"/>
            </a:pPr>
            <a:r>
              <a:rPr lang="en-US" sz="2400" dirty="0" smtClean="0"/>
              <a:t>Waiver Services </a:t>
            </a:r>
          </a:p>
        </p:txBody>
      </p:sp>
      <p:sp>
        <p:nvSpPr>
          <p:cNvPr id="7" name="Text Placeholder 6"/>
          <p:cNvSpPr>
            <a:spLocks noGrp="1"/>
          </p:cNvSpPr>
          <p:nvPr>
            <p:ph type="body" idx="10"/>
          </p:nvPr>
        </p:nvSpPr>
        <p:spPr/>
        <p:txBody>
          <a:bodyPr/>
          <a:lstStyle/>
          <a:p>
            <a:r>
              <a:rPr lang="en-US" dirty="0" smtClean="0"/>
              <a:t>Examples:</a:t>
            </a:r>
            <a:endParaRPr lang="en-US" dirty="0"/>
          </a:p>
        </p:txBody>
      </p:sp>
    </p:spTree>
    <p:extLst>
      <p:ext uri="{BB962C8B-B14F-4D97-AF65-F5344CB8AC3E}">
        <p14:creationId xmlns:p14="http://schemas.microsoft.com/office/powerpoint/2010/main" val="837201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Employment and Community</a:t>
            </a:r>
            <a:endParaRPr lang="en-US" b="1" dirty="0"/>
          </a:p>
        </p:txBody>
      </p:sp>
      <p:sp>
        <p:nvSpPr>
          <p:cNvPr id="3" name="Content Placeholder 2"/>
          <p:cNvSpPr>
            <a:spLocks noGrp="1"/>
          </p:cNvSpPr>
          <p:nvPr>
            <p:ph idx="1"/>
          </p:nvPr>
        </p:nvSpPr>
        <p:spPr/>
        <p:txBody>
          <a:bodyPr>
            <a:normAutofit/>
          </a:bodyPr>
          <a:lstStyle/>
          <a:p>
            <a:r>
              <a:rPr lang="en-US" sz="2800" dirty="0" smtClean="0"/>
              <a:t>When </a:t>
            </a:r>
            <a:r>
              <a:rPr lang="en-US" sz="2800" dirty="0"/>
              <a:t>you work with each person to establish their goals, wants and needs </a:t>
            </a:r>
            <a:r>
              <a:rPr lang="en-US" sz="2800" dirty="0" smtClean="0"/>
              <a:t>and then you gather all of the resources from each of these five areas to fill in the missing pieces, you have helped this person create a meaningful day!</a:t>
            </a:r>
          </a:p>
          <a:p>
            <a:r>
              <a:rPr lang="en-US" sz="2800" dirty="0" smtClean="0"/>
              <a:t>The goals, wants and needs may fluctuate, but when you establish the connections for a meaningful day you have opened up endless possibilities for helping this person live their </a:t>
            </a:r>
            <a:r>
              <a:rPr lang="en-US" sz="2800" b="1" dirty="0" smtClean="0"/>
              <a:t>best life!</a:t>
            </a:r>
            <a:endParaRPr lang="en-US" sz="2800" b="1"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060130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5" name="Title 4"/>
          <p:cNvSpPr>
            <a:spLocks noGrp="1"/>
          </p:cNvSpPr>
          <p:nvPr>
            <p:ph type="title"/>
          </p:nvPr>
        </p:nvSpPr>
        <p:spPr/>
        <p:txBody>
          <a:bodyPr/>
          <a:lstStyle/>
          <a:p>
            <a:r>
              <a:rPr lang="en-US" b="1" dirty="0" smtClean="0"/>
              <a:t>Community Life Engagement</a:t>
            </a:r>
            <a:endParaRPr lang="en-US" b="1" dirty="0"/>
          </a:p>
        </p:txBody>
      </p:sp>
      <p:sp>
        <p:nvSpPr>
          <p:cNvPr id="7" name="Text Placeholder 6"/>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312593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Community Life Engagement</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b="1" dirty="0"/>
              <a:t>Community Life </a:t>
            </a:r>
            <a:r>
              <a:rPr lang="en-US" sz="2400" b="1" dirty="0" smtClean="0"/>
              <a:t>Engagement </a:t>
            </a:r>
            <a:r>
              <a:rPr lang="en-US" sz="2400" dirty="0" smtClean="0"/>
              <a:t>refers </a:t>
            </a:r>
            <a:r>
              <a:rPr lang="en-US" sz="2400" dirty="0"/>
              <a:t>to supporting people with IDD to access and participate in their communities outside of employment as part of a meaningful day. </a:t>
            </a:r>
            <a:endParaRPr lang="en-US" sz="2400" dirty="0" smtClean="0"/>
          </a:p>
          <a:p>
            <a:pPr>
              <a:buFont typeface="Wingdings" panose="05000000000000000000" pitchFamily="2" charset="2"/>
              <a:buChar char="Ø"/>
            </a:pPr>
            <a:r>
              <a:rPr lang="en-US" sz="2400" dirty="0" smtClean="0"/>
              <a:t>Also </a:t>
            </a:r>
            <a:r>
              <a:rPr lang="en-US" sz="2400" dirty="0"/>
              <a:t>referred to as </a:t>
            </a:r>
            <a:r>
              <a:rPr lang="en-US" sz="2400" dirty="0" smtClean="0"/>
              <a:t>“community-based non-work”, </a:t>
            </a:r>
            <a:r>
              <a:rPr lang="en-US" sz="2400" dirty="0"/>
              <a:t>wraparound supports, holistic supports, or community integration </a:t>
            </a:r>
            <a:r>
              <a:rPr lang="en-US" sz="2400" dirty="0" smtClean="0"/>
              <a:t>services.</a:t>
            </a:r>
          </a:p>
        </p:txBody>
      </p:sp>
      <p:sp>
        <p:nvSpPr>
          <p:cNvPr id="4" name="Text Placeholder 3"/>
          <p:cNvSpPr>
            <a:spLocks noGrp="1"/>
          </p:cNvSpPr>
          <p:nvPr>
            <p:ph type="body" idx="10"/>
          </p:nvPr>
        </p:nvSpPr>
        <p:spPr/>
        <p:txBody>
          <a:bodyPr/>
          <a:lstStyle/>
          <a:p>
            <a:r>
              <a:rPr lang="en-US" dirty="0" smtClean="0"/>
              <a:t>Definition:</a:t>
            </a:r>
            <a:endParaRPr lang="en-US" dirty="0"/>
          </a:p>
        </p:txBody>
      </p:sp>
    </p:spTree>
    <p:extLst>
      <p:ext uri="{BB962C8B-B14F-4D97-AF65-F5344CB8AC3E}">
        <p14:creationId xmlns:p14="http://schemas.microsoft.com/office/powerpoint/2010/main" val="552686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Community Life Engagement</a:t>
            </a:r>
            <a:endParaRPr lang="en-US" dirty="0"/>
          </a:p>
        </p:txBody>
      </p:sp>
      <p:sp>
        <p:nvSpPr>
          <p:cNvPr id="3" name="Content Placeholder 2"/>
          <p:cNvSpPr>
            <a:spLocks noGrp="1"/>
          </p:cNvSpPr>
          <p:nvPr>
            <p:ph idx="1"/>
          </p:nvPr>
        </p:nvSpPr>
        <p:spPr/>
        <p:txBody>
          <a:bodyPr>
            <a:normAutofit/>
          </a:bodyPr>
          <a:lstStyle/>
          <a:p>
            <a:r>
              <a:rPr lang="en-US" sz="2000" b="1" dirty="0"/>
              <a:t>CLE</a:t>
            </a:r>
            <a:r>
              <a:rPr lang="en-US" sz="2000" dirty="0"/>
              <a:t> activities may </a:t>
            </a:r>
            <a:r>
              <a:rPr lang="en-US" sz="2000" dirty="0" smtClean="0"/>
              <a:t>include:</a:t>
            </a:r>
          </a:p>
          <a:p>
            <a:pPr lvl="1"/>
            <a:r>
              <a:rPr lang="en-US" sz="2000" dirty="0" smtClean="0"/>
              <a:t> </a:t>
            </a:r>
            <a:r>
              <a:rPr lang="en-US" sz="2000" dirty="0"/>
              <a:t>volunteer </a:t>
            </a:r>
            <a:r>
              <a:rPr lang="en-US" sz="2000" dirty="0" smtClean="0"/>
              <a:t>work</a:t>
            </a:r>
          </a:p>
          <a:p>
            <a:pPr lvl="1"/>
            <a:r>
              <a:rPr lang="en-US" sz="2000" dirty="0" smtClean="0"/>
              <a:t> </a:t>
            </a:r>
            <a:r>
              <a:rPr lang="en-US" sz="2000" dirty="0"/>
              <a:t>postsecondary, adult, or continuing </a:t>
            </a:r>
            <a:r>
              <a:rPr lang="en-US" sz="2000" dirty="0" smtClean="0"/>
              <a:t>education</a:t>
            </a:r>
          </a:p>
          <a:p>
            <a:pPr lvl="1"/>
            <a:r>
              <a:rPr lang="en-US" sz="2000" dirty="0" smtClean="0"/>
              <a:t> </a:t>
            </a:r>
            <a:r>
              <a:rPr lang="en-US" sz="2000" dirty="0"/>
              <a:t>accessing community facilities such as a local library, gym, or recreation </a:t>
            </a:r>
            <a:r>
              <a:rPr lang="en-US" sz="2000" dirty="0" smtClean="0"/>
              <a:t>center</a:t>
            </a:r>
          </a:p>
          <a:p>
            <a:pPr lvl="1"/>
            <a:r>
              <a:rPr lang="en-US" sz="2000" dirty="0" smtClean="0"/>
              <a:t> </a:t>
            </a:r>
            <a:r>
              <a:rPr lang="en-US" sz="2000" dirty="0"/>
              <a:t>participation in retirement or senior </a:t>
            </a:r>
            <a:r>
              <a:rPr lang="en-US" sz="2000" dirty="0" smtClean="0"/>
              <a:t>activities at the senior centers and</a:t>
            </a:r>
          </a:p>
          <a:p>
            <a:pPr lvl="1"/>
            <a:r>
              <a:rPr lang="en-US" sz="2000" dirty="0" smtClean="0"/>
              <a:t>anything </a:t>
            </a:r>
            <a:r>
              <a:rPr lang="en-US" sz="2000" dirty="0"/>
              <a:t>else people with and without disabilities do in their off-work </a:t>
            </a:r>
            <a:r>
              <a:rPr lang="en-US" sz="2000" dirty="0" smtClean="0"/>
              <a:t>time outside their home</a:t>
            </a:r>
            <a:endParaRPr lang="en-US" sz="2000" dirty="0"/>
          </a:p>
          <a:p>
            <a:endParaRPr lang="en-US" sz="2000"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1745159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Goals of Presentation</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t>To provide an overview of </a:t>
            </a:r>
            <a:r>
              <a:rPr lang="en-US" sz="2800" dirty="0" smtClean="0"/>
              <a:t>the term “Meaningful </a:t>
            </a:r>
            <a:r>
              <a:rPr lang="en-US" sz="2800" dirty="0"/>
              <a:t>Day”</a:t>
            </a:r>
          </a:p>
          <a:p>
            <a:pPr>
              <a:buFont typeface="Wingdings" panose="05000000000000000000" pitchFamily="2" charset="2"/>
              <a:buChar char="Ø"/>
            </a:pPr>
            <a:r>
              <a:rPr lang="en-US" sz="2800" dirty="0" smtClean="0"/>
              <a:t>To </a:t>
            </a:r>
            <a:r>
              <a:rPr lang="en-US" sz="2800" dirty="0"/>
              <a:t>provide clarity on the purpose of </a:t>
            </a:r>
            <a:r>
              <a:rPr lang="en-US" sz="2800" dirty="0" smtClean="0"/>
              <a:t>Community </a:t>
            </a:r>
            <a:r>
              <a:rPr lang="en-US" sz="2800" dirty="0"/>
              <a:t>Life Engagement</a:t>
            </a:r>
          </a:p>
          <a:p>
            <a:pPr>
              <a:buFont typeface="Wingdings" panose="05000000000000000000" pitchFamily="2" charset="2"/>
              <a:buChar char="Ø"/>
            </a:pPr>
            <a:r>
              <a:rPr lang="en-US" sz="2800" dirty="0" smtClean="0"/>
              <a:t>To provide guidance on the Community Life Engagement as a wavier service </a:t>
            </a:r>
          </a:p>
          <a:p>
            <a:pPr>
              <a:buFont typeface="Wingdings" panose="05000000000000000000" pitchFamily="2" charset="2"/>
              <a:buChar char="Ø"/>
            </a:pPr>
            <a:endParaRPr lang="en-US" sz="2800"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236100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Community Life Engagement</a:t>
            </a:r>
            <a:endParaRPr lang="en-US" dirty="0"/>
          </a:p>
        </p:txBody>
      </p:sp>
      <p:sp>
        <p:nvSpPr>
          <p:cNvPr id="3" name="Content Placeholder 2"/>
          <p:cNvSpPr>
            <a:spLocks noGrp="1"/>
          </p:cNvSpPr>
          <p:nvPr>
            <p:ph idx="1"/>
          </p:nvPr>
        </p:nvSpPr>
        <p:spPr/>
        <p:txBody>
          <a:bodyPr/>
          <a:lstStyle/>
          <a:p>
            <a:r>
              <a:rPr lang="en-US" sz="2400" dirty="0" smtClean="0"/>
              <a:t>CLE may also include activities that could lead to employment:</a:t>
            </a:r>
          </a:p>
          <a:p>
            <a:pPr lvl="1"/>
            <a:r>
              <a:rPr lang="en-US" sz="2200" dirty="0" smtClean="0"/>
              <a:t>career </a:t>
            </a:r>
            <a:r>
              <a:rPr lang="en-US" sz="2200" dirty="0"/>
              <a:t>exploration for those not yet working or between jobs</a:t>
            </a:r>
            <a:r>
              <a:rPr lang="en-US" sz="2200" dirty="0" smtClean="0"/>
              <a:t>,</a:t>
            </a:r>
          </a:p>
          <a:p>
            <a:pPr lvl="1"/>
            <a:r>
              <a:rPr lang="en-US" sz="2200" dirty="0" smtClean="0"/>
              <a:t>supplement </a:t>
            </a:r>
            <a:r>
              <a:rPr lang="en-US" sz="2200" dirty="0"/>
              <a:t>employment hours for those who are working part- time, or </a:t>
            </a:r>
            <a:r>
              <a:rPr lang="en-US" sz="2200" dirty="0" smtClean="0"/>
              <a:t>serve </a:t>
            </a:r>
            <a:r>
              <a:rPr lang="en-US" sz="2200" dirty="0"/>
              <a:t>as a retirement option for older adults with </a:t>
            </a:r>
            <a:r>
              <a:rPr lang="en-US" sz="2200" dirty="0" smtClean="0"/>
              <a:t>IDD</a:t>
            </a:r>
            <a:endParaRPr lang="en-US" sz="2200" dirty="0"/>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199000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14695"/>
            <a:ext cx="10688498" cy="964537"/>
          </a:xfrm>
        </p:spPr>
        <p:txBody>
          <a:bodyPr>
            <a:normAutofit fontScale="90000"/>
          </a:bodyPr>
          <a:lstStyle/>
          <a:p>
            <a:pPr algn="ctr"/>
            <a:r>
              <a:rPr lang="en-US" sz="4000" b="1" dirty="0"/>
              <a:t>Why Is Community Life </a:t>
            </a:r>
            <a:r>
              <a:rPr lang="en-US" sz="4000" b="1" dirty="0" smtClean="0"/>
              <a:t>Engagement  Important</a:t>
            </a:r>
            <a:endParaRPr lang="en-US" sz="4000" b="1" dirty="0"/>
          </a:p>
        </p:txBody>
      </p:sp>
      <p:sp>
        <p:nvSpPr>
          <p:cNvPr id="6" name="Content Placeholder 5"/>
          <p:cNvSpPr>
            <a:spLocks noGrp="1"/>
          </p:cNvSpPr>
          <p:nvPr>
            <p:ph idx="1"/>
          </p:nvPr>
        </p:nvSpPr>
        <p:spPr/>
        <p:txBody>
          <a:bodyPr>
            <a:normAutofit/>
          </a:bodyPr>
          <a:lstStyle/>
          <a:p>
            <a:r>
              <a:rPr lang="en-US" sz="2000" b="1" dirty="0"/>
              <a:t>Center for Medicare and Medicaid Services (CMS)</a:t>
            </a:r>
            <a:r>
              <a:rPr lang="en-US" sz="2000" dirty="0"/>
              <a:t> In January 2014, CMS also released new rules that defined, described</a:t>
            </a:r>
            <a:r>
              <a:rPr lang="en-US" sz="2000" dirty="0" smtClean="0"/>
              <a:t>, and </a:t>
            </a:r>
            <a:r>
              <a:rPr lang="en-US" sz="2000" dirty="0"/>
              <a:t>aligned home and community-based setting </a:t>
            </a:r>
            <a:r>
              <a:rPr lang="en-US" sz="2000" dirty="0" smtClean="0"/>
              <a:t>requirements. The </a:t>
            </a:r>
            <a:r>
              <a:rPr lang="en-US" sz="2000" dirty="0"/>
              <a:t>new rules specify that states must maximize the opportunities for individuals to access community living in the most integrated setting. To meet this standard, states are turning to both supported employment and Community Life Engagement supports.</a:t>
            </a:r>
          </a:p>
          <a:p>
            <a:r>
              <a:rPr lang="en-US" sz="2000" b="1" dirty="0" smtClean="0"/>
              <a:t>Department </a:t>
            </a:r>
            <a:r>
              <a:rPr lang="en-US" sz="2000" b="1" dirty="0"/>
              <a:t>of Justice (DOJ)</a:t>
            </a:r>
            <a:r>
              <a:rPr lang="en-US" sz="2000" dirty="0"/>
              <a:t> DOJ has clearly stated that in order to be in compliance with the ADA and the Supreme Court decision in Olmstead v. LC, states must provide day and employment supports in integrated settings (U.S. Department of Justice, 2014; United States v. State of Rhode Island, 2014), placing pressure on all states to move individuals from segregated settings to more community-based models of support</a:t>
            </a:r>
            <a:r>
              <a:rPr lang="en-US" sz="2000" dirty="0" smtClean="0"/>
              <a:t>. </a:t>
            </a:r>
          </a:p>
        </p:txBody>
      </p:sp>
      <p:sp>
        <p:nvSpPr>
          <p:cNvPr id="7" name="Text Placeholder 6"/>
          <p:cNvSpPr>
            <a:spLocks noGrp="1"/>
          </p:cNvSpPr>
          <p:nvPr>
            <p:ph type="body" idx="10"/>
          </p:nvPr>
        </p:nvSpPr>
        <p:spPr>
          <a:xfrm>
            <a:off x="675745" y="1406106"/>
            <a:ext cx="10690087" cy="749388"/>
          </a:xfrm>
        </p:spPr>
        <p:txBody>
          <a:bodyPr/>
          <a:lstStyle/>
          <a:p>
            <a:r>
              <a:rPr lang="en-US" sz="1800" dirty="0"/>
              <a:t>Recent federal guidance has further illustrated the need to define and provide </a:t>
            </a:r>
            <a:r>
              <a:rPr lang="en-US" sz="1800" dirty="0" smtClean="0"/>
              <a:t>high-quality </a:t>
            </a:r>
            <a:r>
              <a:rPr lang="en-US" sz="1800" dirty="0"/>
              <a:t>Community Life Engagement supports.</a:t>
            </a:r>
          </a:p>
        </p:txBody>
      </p:sp>
    </p:spTree>
    <p:extLst>
      <p:ext uri="{BB962C8B-B14F-4D97-AF65-F5344CB8AC3E}">
        <p14:creationId xmlns:p14="http://schemas.microsoft.com/office/powerpoint/2010/main" val="2637955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Why Is Community Life Engagement Important</a:t>
            </a:r>
          </a:p>
        </p:txBody>
      </p:sp>
      <p:sp>
        <p:nvSpPr>
          <p:cNvPr id="3" name="Content Placeholder 2"/>
          <p:cNvSpPr>
            <a:spLocks noGrp="1"/>
          </p:cNvSpPr>
          <p:nvPr>
            <p:ph idx="1"/>
          </p:nvPr>
        </p:nvSpPr>
        <p:spPr>
          <a:xfrm>
            <a:off x="677334" y="2160589"/>
            <a:ext cx="10688498" cy="4348699"/>
          </a:xfrm>
        </p:spPr>
        <p:txBody>
          <a:bodyPr>
            <a:normAutofit lnSpcReduction="10000"/>
          </a:bodyPr>
          <a:lstStyle/>
          <a:p>
            <a:pPr marL="0" indent="0">
              <a:buNone/>
            </a:pPr>
            <a:r>
              <a:rPr lang="en-US" dirty="0" smtClean="0"/>
              <a:t>States </a:t>
            </a:r>
            <a:r>
              <a:rPr lang="en-US" dirty="0"/>
              <a:t>and providers report growing numbers of individuals with IDD in non-work </a:t>
            </a:r>
            <a:r>
              <a:rPr lang="en-US" dirty="0" smtClean="0"/>
              <a:t>services (CLE). </a:t>
            </a:r>
            <a:r>
              <a:rPr lang="en-US" dirty="0"/>
              <a:t>The National Survey on Day and Employment Services, conducted annually by ICI under the </a:t>
            </a:r>
            <a:r>
              <a:rPr lang="en-US" dirty="0">
                <a:hlinkClick r:id="rId2"/>
              </a:rPr>
              <a:t>Access to Integrated Employment </a:t>
            </a:r>
            <a:r>
              <a:rPr lang="en-US" dirty="0"/>
              <a:t>project, categorizes day and employment supports into four quadrants based on whether they </a:t>
            </a:r>
            <a:r>
              <a:rPr lang="en-US" dirty="0" smtClean="0"/>
              <a:t>are </a:t>
            </a:r>
            <a:r>
              <a:rPr lang="en-US" b="1" dirty="0"/>
              <a:t>work or non-work and community- or facility-based</a:t>
            </a:r>
            <a:r>
              <a:rPr lang="en-US" dirty="0"/>
              <a:t>. </a:t>
            </a:r>
          </a:p>
          <a:p>
            <a:pPr marL="0" indent="0">
              <a:buNone/>
            </a:pPr>
            <a:r>
              <a:rPr lang="en-US" sz="2600" b="1" dirty="0" smtClean="0"/>
              <a:t>Community-based non-work (CBNW) services</a:t>
            </a:r>
            <a:r>
              <a:rPr lang="en-US" sz="2600" dirty="0" smtClean="0"/>
              <a:t>, </a:t>
            </a:r>
            <a:r>
              <a:rPr lang="en-US" dirty="0" smtClean="0"/>
              <a:t>those services in the non-work and community-based quadrant, have seen considerable growth. CBNW services have the potential to support Community Life Engagement when used effectively, yet there has been limited regulation or study of CBNW to date and so it’s ever evolving.</a:t>
            </a:r>
          </a:p>
          <a:p>
            <a:pPr marL="0" indent="0">
              <a:buNone/>
            </a:pPr>
            <a:r>
              <a:rPr lang="en-US" dirty="0" smtClean="0"/>
              <a:t>CBNW generally involved a wide range of activities supported, populations served, and goals. There is inconsistent use of specific guidelines such as staffing ratios, group sizes, or proportion of time spent in community settings. The desire to provide individualized supports was counterbalanced by structural and budgetary constraints, resulting in varied levels of individualization, choice of activities, and hours of support offered. </a:t>
            </a:r>
          </a:p>
          <a:p>
            <a:pPr marL="0" indent="0">
              <a:buNone/>
            </a:pPr>
            <a:r>
              <a:rPr lang="en-US" dirty="0" smtClean="0"/>
              <a:t>The relationship between CBNW and work was also inconsistent, with some individuals receiving both work and CBNW supports, but more often CBNW serving as a substitute for employment</a:t>
            </a:r>
          </a:p>
        </p:txBody>
      </p:sp>
      <p:sp>
        <p:nvSpPr>
          <p:cNvPr id="4" name="Text Placeholder 3"/>
          <p:cNvSpPr>
            <a:spLocks noGrp="1"/>
          </p:cNvSpPr>
          <p:nvPr>
            <p:ph type="body" idx="10"/>
          </p:nvPr>
        </p:nvSpPr>
        <p:spPr/>
        <p:txBody>
          <a:bodyPr/>
          <a:lstStyle/>
          <a:p>
            <a:r>
              <a:rPr lang="en-US" b="1" dirty="0" smtClean="0"/>
              <a:t>ICI Information</a:t>
            </a:r>
            <a:endParaRPr lang="en-US" b="1" dirty="0"/>
          </a:p>
        </p:txBody>
      </p:sp>
    </p:spTree>
    <p:extLst>
      <p:ext uri="{BB962C8B-B14F-4D97-AF65-F5344CB8AC3E}">
        <p14:creationId xmlns:p14="http://schemas.microsoft.com/office/powerpoint/2010/main" val="2633789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688498" cy="964537"/>
          </a:xfrm>
        </p:spPr>
        <p:txBody>
          <a:bodyPr>
            <a:normAutofit/>
          </a:bodyPr>
          <a:lstStyle/>
          <a:p>
            <a:pPr algn="ctr"/>
            <a:r>
              <a:rPr lang="en-US" b="1" dirty="0"/>
              <a:t>Community Life </a:t>
            </a:r>
            <a:r>
              <a:rPr lang="en-US" b="1" dirty="0" smtClean="0"/>
              <a:t>Engagement and Employment</a:t>
            </a:r>
            <a:endParaRPr lang="en-US" dirty="0"/>
          </a:p>
        </p:txBody>
      </p:sp>
      <p:sp>
        <p:nvSpPr>
          <p:cNvPr id="3" name="Content Placeholder 2"/>
          <p:cNvSpPr>
            <a:spLocks noGrp="1"/>
          </p:cNvSpPr>
          <p:nvPr>
            <p:ph idx="1"/>
          </p:nvPr>
        </p:nvSpPr>
        <p:spPr>
          <a:xfrm>
            <a:off x="677334" y="2422999"/>
            <a:ext cx="10688498" cy="3880773"/>
          </a:xfrm>
        </p:spPr>
        <p:txBody>
          <a:bodyPr/>
          <a:lstStyle/>
          <a:p>
            <a:pPr marL="0" indent="0">
              <a:buNone/>
            </a:pPr>
            <a:r>
              <a:rPr lang="en-US" dirty="0" smtClean="0"/>
              <a:t>We don’t want the focus strictly on </a:t>
            </a:r>
            <a:r>
              <a:rPr lang="en-US" b="1" dirty="0"/>
              <a:t>Community Life </a:t>
            </a:r>
            <a:r>
              <a:rPr lang="en-US" b="1" dirty="0" smtClean="0"/>
              <a:t>Engagement </a:t>
            </a:r>
            <a:r>
              <a:rPr lang="en-US" dirty="0" smtClean="0"/>
              <a:t>where it will detract </a:t>
            </a:r>
            <a:r>
              <a:rPr lang="en-US" dirty="0"/>
              <a:t>from the employment focus. </a:t>
            </a:r>
            <a:endParaRPr lang="en-US" dirty="0" smtClean="0"/>
          </a:p>
          <a:p>
            <a:pPr marL="0" indent="0">
              <a:buNone/>
            </a:pPr>
            <a:r>
              <a:rPr lang="en-US" sz="2000" b="1" dirty="0" smtClean="0"/>
              <a:t>Community </a:t>
            </a:r>
            <a:r>
              <a:rPr lang="en-US" sz="2000" b="1" dirty="0"/>
              <a:t>Life Engagement supports </a:t>
            </a:r>
            <a:r>
              <a:rPr lang="en-US" sz="2000" b="1" dirty="0" smtClean="0"/>
              <a:t>should be used to </a:t>
            </a:r>
            <a:r>
              <a:rPr lang="en-US" sz="2000" b="1" dirty="0"/>
              <a:t>promote </a:t>
            </a:r>
            <a:r>
              <a:rPr lang="en-US" sz="2000" b="1" dirty="0" smtClean="0"/>
              <a:t>and/or </a:t>
            </a:r>
            <a:r>
              <a:rPr lang="en-US" sz="2000" b="1" dirty="0"/>
              <a:t>wrap around </a:t>
            </a:r>
            <a:r>
              <a:rPr lang="en-US" sz="2000" b="1" dirty="0" smtClean="0"/>
              <a:t>employment, which should be the primary expectation for individuals who are working or wanting to work, or who are unsure of how they feel about work.</a:t>
            </a:r>
          </a:p>
          <a:p>
            <a:pPr marL="0" indent="0">
              <a:buNone/>
            </a:pPr>
            <a:r>
              <a:rPr lang="en-US" dirty="0" smtClean="0"/>
              <a:t>CLE activities </a:t>
            </a:r>
            <a:r>
              <a:rPr lang="en-US" dirty="0"/>
              <a:t>should </a:t>
            </a:r>
            <a:r>
              <a:rPr lang="en-US" dirty="0" smtClean="0"/>
              <a:t>promote </a:t>
            </a:r>
            <a:r>
              <a:rPr lang="en-US" b="1" dirty="0" smtClean="0"/>
              <a:t>community inclusion and integration</a:t>
            </a:r>
            <a:r>
              <a:rPr lang="en-US" dirty="0" smtClean="0"/>
              <a:t>. </a:t>
            </a:r>
          </a:p>
          <a:p>
            <a:pPr marL="0" indent="0">
              <a:buNone/>
            </a:pPr>
            <a:r>
              <a:rPr lang="en-US" dirty="0"/>
              <a:t>	</a:t>
            </a:r>
            <a:r>
              <a:rPr lang="en-US" dirty="0" smtClean="0"/>
              <a:t>For </a:t>
            </a:r>
            <a:r>
              <a:rPr lang="en-US" dirty="0"/>
              <a:t>example, volunteer work should be an activity that is meaningful to each individual and occurs alongside </a:t>
            </a:r>
            <a:r>
              <a:rPr lang="en-US" dirty="0" smtClean="0"/>
              <a:t>	community </a:t>
            </a:r>
            <a:r>
              <a:rPr lang="en-US" dirty="0"/>
              <a:t>members without disabilities in whatever capacity the individual chooses</a:t>
            </a:r>
            <a:r>
              <a:rPr lang="en-US" dirty="0" smtClean="0"/>
              <a:t>.</a:t>
            </a:r>
          </a:p>
          <a:p>
            <a:pPr marL="0" indent="0">
              <a:buNone/>
            </a:pPr>
            <a:endParaRPr lang="en-US" dirty="0" smtClean="0"/>
          </a:p>
        </p:txBody>
      </p:sp>
      <p:sp>
        <p:nvSpPr>
          <p:cNvPr id="4" name="Text Placeholder 3"/>
          <p:cNvSpPr>
            <a:spLocks noGrp="1"/>
          </p:cNvSpPr>
          <p:nvPr>
            <p:ph type="body" idx="10"/>
          </p:nvPr>
        </p:nvSpPr>
        <p:spPr>
          <a:xfrm>
            <a:off x="677334" y="1458462"/>
            <a:ext cx="10688498" cy="576262"/>
          </a:xfrm>
        </p:spPr>
        <p:txBody>
          <a:bodyPr/>
          <a:lstStyle/>
          <a:p>
            <a:endParaRPr lang="en-US" sz="1200" dirty="0"/>
          </a:p>
        </p:txBody>
      </p:sp>
    </p:spTree>
    <p:extLst>
      <p:ext uri="{BB962C8B-B14F-4D97-AF65-F5344CB8AC3E}">
        <p14:creationId xmlns:p14="http://schemas.microsoft.com/office/powerpoint/2010/main" val="1979723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ICI Guideposts for CLE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US" sz="2000" b="1" dirty="0" smtClean="0"/>
          </a:p>
          <a:p>
            <a:pPr>
              <a:buFont typeface="Wingdings" panose="05000000000000000000" pitchFamily="2" charset="2"/>
              <a:buChar char="§"/>
            </a:pPr>
            <a:r>
              <a:rPr lang="en-US" sz="2000" b="1" dirty="0" smtClean="0"/>
              <a:t>Guidepost </a:t>
            </a:r>
            <a:r>
              <a:rPr lang="en-US" sz="2000" b="1" dirty="0"/>
              <a:t>1: Individualized supports for each </a:t>
            </a:r>
            <a:r>
              <a:rPr lang="en-US" sz="2000" b="1" dirty="0" smtClean="0"/>
              <a:t>person</a:t>
            </a:r>
          </a:p>
          <a:p>
            <a:pPr>
              <a:buFont typeface="Wingdings" panose="05000000000000000000" pitchFamily="2" charset="2"/>
              <a:buChar char="§"/>
            </a:pPr>
            <a:r>
              <a:rPr lang="en-US" sz="2000" b="1" dirty="0"/>
              <a:t>Guidepost 2: Promote community membership and </a:t>
            </a:r>
            <a:r>
              <a:rPr lang="en-US" sz="2000" b="1" dirty="0" smtClean="0"/>
              <a:t>contribution</a:t>
            </a:r>
          </a:p>
          <a:p>
            <a:pPr>
              <a:buFont typeface="Wingdings" panose="05000000000000000000" pitchFamily="2" charset="2"/>
              <a:buChar char="§"/>
            </a:pPr>
            <a:r>
              <a:rPr lang="en-US" sz="2000" b="1" dirty="0"/>
              <a:t>Guidepost 3: Use human and social capital to decrease dependence on paid </a:t>
            </a:r>
            <a:r>
              <a:rPr lang="en-US" sz="2000" b="1" dirty="0" smtClean="0"/>
              <a:t>supports</a:t>
            </a:r>
          </a:p>
          <a:p>
            <a:pPr>
              <a:buFont typeface="Wingdings" panose="05000000000000000000" pitchFamily="2" charset="2"/>
              <a:buChar char="§"/>
            </a:pPr>
            <a:r>
              <a:rPr lang="en-US" sz="2000" b="1" dirty="0"/>
              <a:t>Guidepost 4: Ensure that supports are outcome-oriented and regularly monitored</a:t>
            </a:r>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028480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2913"/>
            <a:ext cx="10688498" cy="1052424"/>
          </a:xfrm>
        </p:spPr>
        <p:txBody>
          <a:bodyPr>
            <a:normAutofit fontScale="90000"/>
          </a:bodyPr>
          <a:lstStyle/>
          <a:p>
            <a:pPr algn="ctr"/>
            <a:r>
              <a:rPr lang="en-US" b="1" dirty="0"/>
              <a:t>Guidepost 1: Individualized supports for each person</a:t>
            </a:r>
            <a:r>
              <a:rPr lang="en-US" dirty="0"/>
              <a:t/>
            </a:r>
            <a:br>
              <a:rPr lang="en-US" dirty="0"/>
            </a:br>
            <a:r>
              <a:rPr lang="en-US" b="1" dirty="0"/>
              <a:t/>
            </a:r>
            <a:br>
              <a:rPr lang="en-US" b="1" dirty="0"/>
            </a:br>
            <a:endParaRPr lang="en-US" b="1" dirty="0"/>
          </a:p>
        </p:txBody>
      </p:sp>
      <p:sp>
        <p:nvSpPr>
          <p:cNvPr id="3" name="Content Placeholder 2"/>
          <p:cNvSpPr>
            <a:spLocks noGrp="1"/>
          </p:cNvSpPr>
          <p:nvPr>
            <p:ph idx="1"/>
          </p:nvPr>
        </p:nvSpPr>
        <p:spPr>
          <a:xfrm>
            <a:off x="677334" y="1811547"/>
            <a:ext cx="10688498" cy="4229815"/>
          </a:xfrm>
        </p:spPr>
        <p:txBody>
          <a:bodyPr>
            <a:normAutofit lnSpcReduction="10000"/>
          </a:bodyPr>
          <a:lstStyle/>
          <a:p>
            <a:r>
              <a:rPr lang="en-US" b="1" dirty="0" smtClean="0"/>
              <a:t>Show </a:t>
            </a:r>
            <a:r>
              <a:rPr lang="en-US" b="1" dirty="0"/>
              <a:t>understanding of personal preferences, goals and </a:t>
            </a:r>
            <a:r>
              <a:rPr lang="en-US" b="1" dirty="0" smtClean="0"/>
              <a:t>skills.</a:t>
            </a:r>
            <a:r>
              <a:rPr lang="en-US" dirty="0" smtClean="0"/>
              <a:t> </a:t>
            </a:r>
            <a:r>
              <a:rPr lang="en-US" dirty="0"/>
              <a:t>Regardless of the process used to uncover interests and passions, the goal should always be the same: to identify and pursue activities that appeal to the individual </a:t>
            </a:r>
            <a:r>
              <a:rPr lang="en-US" dirty="0" smtClean="0"/>
              <a:t>and/or </a:t>
            </a:r>
            <a:r>
              <a:rPr lang="en-US" dirty="0"/>
              <a:t>support their longer-term goals. </a:t>
            </a:r>
            <a:r>
              <a:rPr lang="en-US" dirty="0" smtClean="0"/>
              <a:t>As </a:t>
            </a:r>
            <a:r>
              <a:rPr lang="en-US" dirty="0"/>
              <a:t>interests are pursued, </a:t>
            </a:r>
            <a:r>
              <a:rPr lang="en-US" dirty="0" smtClean="0"/>
              <a:t>consider </a:t>
            </a:r>
            <a:r>
              <a:rPr lang="en-US" dirty="0"/>
              <a:t>each person’s unique support needs to ensure success. In contrast to this individualized approach </a:t>
            </a:r>
            <a:r>
              <a:rPr lang="en-US" dirty="0" smtClean="0"/>
              <a:t>we have always practiced group </a:t>
            </a:r>
            <a:r>
              <a:rPr lang="en-US" dirty="0"/>
              <a:t>models </a:t>
            </a:r>
            <a:r>
              <a:rPr lang="en-US" dirty="0" smtClean="0"/>
              <a:t>which typically has emphasized </a:t>
            </a:r>
            <a:r>
              <a:rPr lang="en-US" dirty="0"/>
              <a:t>general ideas about what </a:t>
            </a:r>
            <a:r>
              <a:rPr lang="en-US" dirty="0" smtClean="0"/>
              <a:t>others feel/believe </a:t>
            </a:r>
            <a:r>
              <a:rPr lang="en-US" dirty="0"/>
              <a:t>everyone with disabilities should be doing</a:t>
            </a:r>
            <a:r>
              <a:rPr lang="en-US" dirty="0" smtClean="0"/>
              <a:t>.</a:t>
            </a:r>
            <a:endParaRPr lang="en-US" dirty="0"/>
          </a:p>
          <a:p>
            <a:r>
              <a:rPr lang="en-US" b="1" dirty="0"/>
              <a:t>Emphasize person-centered planning and </a:t>
            </a:r>
            <a:r>
              <a:rPr lang="en-US" b="1" dirty="0" smtClean="0"/>
              <a:t>discovery.</a:t>
            </a:r>
            <a:r>
              <a:rPr lang="en-US" dirty="0" smtClean="0"/>
              <a:t> Staff </a:t>
            </a:r>
            <a:r>
              <a:rPr lang="en-US" dirty="0"/>
              <a:t>must take the time to get to know the individual through some form of person-centered planning or discovery, whether formal or informal. This </a:t>
            </a:r>
            <a:r>
              <a:rPr lang="en-US" dirty="0" smtClean="0"/>
              <a:t>will allow for </a:t>
            </a:r>
            <a:r>
              <a:rPr lang="en-US" dirty="0"/>
              <a:t>time </a:t>
            </a:r>
            <a:r>
              <a:rPr lang="en-US" dirty="0" smtClean="0"/>
              <a:t>to </a:t>
            </a:r>
            <a:r>
              <a:rPr lang="en-US" dirty="0"/>
              <a:t>uncover the most accurate and detailed </a:t>
            </a:r>
            <a:r>
              <a:rPr lang="en-US" dirty="0" smtClean="0"/>
              <a:t>information about each person. Community </a:t>
            </a:r>
            <a:r>
              <a:rPr lang="en-US" dirty="0"/>
              <a:t>Life Engagement supports can </a:t>
            </a:r>
            <a:r>
              <a:rPr lang="en-US" dirty="0" smtClean="0"/>
              <a:t>provide </a:t>
            </a:r>
            <a:r>
              <a:rPr lang="en-US" dirty="0"/>
              <a:t>an excellent opportunity to determine interests and skills for employment </a:t>
            </a:r>
            <a:r>
              <a:rPr lang="en-US" dirty="0" smtClean="0"/>
              <a:t>and </a:t>
            </a:r>
            <a:r>
              <a:rPr lang="en-US" dirty="0"/>
              <a:t>for networking toward finding jobs.</a:t>
            </a:r>
          </a:p>
          <a:p>
            <a:r>
              <a:rPr lang="en-US" b="1" dirty="0"/>
              <a:t>Consider creative grouping, staffing, and </a:t>
            </a:r>
            <a:r>
              <a:rPr lang="en-US" b="1" dirty="0" smtClean="0"/>
              <a:t>scheduling.</a:t>
            </a:r>
            <a:r>
              <a:rPr lang="en-US" dirty="0" smtClean="0"/>
              <a:t> Providers should use </a:t>
            </a:r>
            <a:r>
              <a:rPr lang="en-US" dirty="0"/>
              <a:t>strategies including creative and purposeful grouping of </a:t>
            </a:r>
            <a:r>
              <a:rPr lang="en-US" dirty="0" smtClean="0"/>
              <a:t>individuals such as those with similar interests or friends in the same community</a:t>
            </a:r>
          </a:p>
          <a:p>
            <a:pPr lvl="1"/>
            <a:r>
              <a:rPr lang="en-US" dirty="0" smtClean="0"/>
              <a:t>Pay careful </a:t>
            </a:r>
            <a:r>
              <a:rPr lang="en-US" dirty="0"/>
              <a:t>attention to scheduling, logistics, and staff communication; redefining staff roles to include community facilitation and to encourage natural supports; and accessing, braiding, or blending funding resources.</a:t>
            </a:r>
          </a:p>
          <a:p>
            <a:pPr marL="0" indent="0">
              <a:buNone/>
            </a:pPr>
            <a:endParaRPr lang="en-US" dirty="0"/>
          </a:p>
        </p:txBody>
      </p:sp>
      <p:sp>
        <p:nvSpPr>
          <p:cNvPr id="4" name="Text Placeholder 3"/>
          <p:cNvSpPr>
            <a:spLocks noGrp="1"/>
          </p:cNvSpPr>
          <p:nvPr>
            <p:ph type="body" idx="10"/>
          </p:nvPr>
        </p:nvSpPr>
        <p:spPr>
          <a:xfrm>
            <a:off x="677334" y="776377"/>
            <a:ext cx="10690087" cy="1035170"/>
          </a:xfrm>
        </p:spPr>
        <p:txBody>
          <a:bodyPr/>
          <a:lstStyle/>
          <a:p>
            <a:r>
              <a:rPr lang="en-US" b="1" dirty="0" smtClean="0"/>
              <a:t> </a:t>
            </a:r>
          </a:p>
          <a:p>
            <a:endParaRPr lang="en-US" sz="1800" b="1" dirty="0"/>
          </a:p>
          <a:p>
            <a:endParaRPr lang="en-US" sz="1800" b="1" dirty="0"/>
          </a:p>
          <a:p>
            <a:endParaRPr lang="en-US" sz="1800" b="1" i="1" dirty="0" smtClean="0"/>
          </a:p>
          <a:p>
            <a:endParaRPr lang="en-US" sz="1800" b="1" i="1" dirty="0"/>
          </a:p>
          <a:p>
            <a:endParaRPr lang="en-US" sz="1800" b="1" i="1" dirty="0" smtClean="0"/>
          </a:p>
          <a:p>
            <a:endParaRPr lang="en-US" sz="1800" b="1" i="1" dirty="0"/>
          </a:p>
          <a:p>
            <a:endParaRPr lang="en-US" sz="1800" b="1" i="1" dirty="0" smtClean="0"/>
          </a:p>
          <a:p>
            <a:endParaRPr lang="en-US" sz="1800" b="1" i="1" dirty="0"/>
          </a:p>
          <a:p>
            <a:endParaRPr lang="en-US" sz="1800" b="1" i="1" dirty="0" smtClean="0"/>
          </a:p>
          <a:p>
            <a:endParaRPr lang="en-US" sz="1800" b="1" i="1" dirty="0"/>
          </a:p>
          <a:p>
            <a:endParaRPr lang="en-US" sz="1800" b="1" i="1" dirty="0" smtClean="0"/>
          </a:p>
          <a:p>
            <a:r>
              <a:rPr lang="en-US" sz="1800" b="1" i="1" dirty="0" smtClean="0"/>
              <a:t>Community </a:t>
            </a:r>
            <a:r>
              <a:rPr lang="en-US" sz="1800" b="1" i="1" dirty="0"/>
              <a:t>Life Engagement supports should be tailored to the interests and needs of each unique person. In order to be individualized, supports must:</a:t>
            </a:r>
            <a:endParaRPr lang="en-US" sz="1800" b="1" dirty="0"/>
          </a:p>
          <a:p>
            <a:endParaRPr lang="en-US" sz="1800" b="1" i="1" dirty="0" smtClean="0"/>
          </a:p>
        </p:txBody>
      </p:sp>
    </p:spTree>
    <p:extLst>
      <p:ext uri="{BB962C8B-B14F-4D97-AF65-F5344CB8AC3E}">
        <p14:creationId xmlns:p14="http://schemas.microsoft.com/office/powerpoint/2010/main" val="570977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688498" cy="623977"/>
          </a:xfrm>
        </p:spPr>
        <p:txBody>
          <a:bodyPr>
            <a:normAutofit/>
          </a:bodyPr>
          <a:lstStyle/>
          <a:p>
            <a:pPr algn="ctr"/>
            <a:r>
              <a:rPr lang="en-US" sz="2800" b="1" dirty="0"/>
              <a:t>Guidepost 2: Promote community membership and contribution</a:t>
            </a:r>
          </a:p>
        </p:txBody>
      </p:sp>
      <p:sp>
        <p:nvSpPr>
          <p:cNvPr id="3" name="Content Placeholder 2"/>
          <p:cNvSpPr>
            <a:spLocks noGrp="1"/>
          </p:cNvSpPr>
          <p:nvPr>
            <p:ph idx="1"/>
          </p:nvPr>
        </p:nvSpPr>
        <p:spPr>
          <a:xfrm>
            <a:off x="675745" y="2155494"/>
            <a:ext cx="10688498" cy="4462282"/>
          </a:xfrm>
        </p:spPr>
        <p:txBody>
          <a:bodyPr>
            <a:normAutofit fontScale="62500" lnSpcReduction="20000"/>
          </a:bodyPr>
          <a:lstStyle/>
          <a:p>
            <a:r>
              <a:rPr lang="en-US" sz="2600" b="1" dirty="0"/>
              <a:t>Start with inclusive settings and </a:t>
            </a:r>
            <a:r>
              <a:rPr lang="en-US" sz="2600" b="1" dirty="0" smtClean="0"/>
              <a:t>activities.</a:t>
            </a:r>
            <a:r>
              <a:rPr lang="en-US" sz="2600" dirty="0" smtClean="0"/>
              <a:t> </a:t>
            </a:r>
            <a:r>
              <a:rPr lang="en-US" sz="2600" dirty="0"/>
              <a:t>The starting point for promoting community membership is that individuals are being supported “out in the community </a:t>
            </a:r>
            <a:r>
              <a:rPr lang="en-US" sz="2600" dirty="0" smtClean="0"/>
              <a:t>in </a:t>
            </a:r>
            <a:r>
              <a:rPr lang="en-US" sz="2600" dirty="0"/>
              <a:t>activities </a:t>
            </a:r>
            <a:r>
              <a:rPr lang="en-US" sz="2600" dirty="0" smtClean="0"/>
              <a:t>that </a:t>
            </a:r>
            <a:r>
              <a:rPr lang="en-US" sz="2600" dirty="0"/>
              <a:t>provide opportunities for interaction with community members.” </a:t>
            </a:r>
            <a:r>
              <a:rPr lang="en-US" sz="2600" dirty="0" smtClean="0"/>
              <a:t>High-quality </a:t>
            </a:r>
            <a:r>
              <a:rPr lang="en-US" sz="2600" dirty="0"/>
              <a:t>implementation means supporting people </a:t>
            </a:r>
            <a:r>
              <a:rPr lang="en-US" sz="2600" dirty="0" smtClean="0"/>
              <a:t>in </a:t>
            </a:r>
            <a:r>
              <a:rPr lang="en-US" sz="2600" dirty="0"/>
              <a:t>an inclusive environment…in our community where adults would be…learning meaningful skills in the community, in inclusive and integrated settings with people without disabilities.”</a:t>
            </a:r>
          </a:p>
          <a:p>
            <a:pPr marL="0" indent="0">
              <a:buNone/>
            </a:pPr>
            <a:r>
              <a:rPr lang="en-US" sz="2600" dirty="0" smtClean="0"/>
              <a:t>	Accessing </a:t>
            </a:r>
            <a:r>
              <a:rPr lang="en-US" sz="2600" dirty="0"/>
              <a:t>inclusive opportunities often involves </a:t>
            </a:r>
            <a:r>
              <a:rPr lang="en-US" sz="2600" dirty="0" smtClean="0"/>
              <a:t>providers </a:t>
            </a:r>
            <a:r>
              <a:rPr lang="en-US" sz="2600" dirty="0"/>
              <a:t>partnering with other local, non-disability-specific organizations to </a:t>
            </a:r>
            <a:r>
              <a:rPr lang="en-US" sz="2600" dirty="0" smtClean="0"/>
              <a:t>	identify 	community </a:t>
            </a:r>
            <a:r>
              <a:rPr lang="en-US" sz="2600" dirty="0"/>
              <a:t>resources and to generate new community-based options. </a:t>
            </a:r>
            <a:r>
              <a:rPr lang="en-US" sz="2600" dirty="0" smtClean="0"/>
              <a:t>The </a:t>
            </a:r>
            <a:r>
              <a:rPr lang="en-US" sz="2600" dirty="0"/>
              <a:t>value of fully inclusive settings, </a:t>
            </a:r>
            <a:r>
              <a:rPr lang="en-US" sz="2600" dirty="0" smtClean="0"/>
              <a:t>is not 	only </a:t>
            </a:r>
            <a:r>
              <a:rPr lang="en-US" sz="2600" dirty="0"/>
              <a:t>for the </a:t>
            </a:r>
            <a:r>
              <a:rPr lang="en-US" sz="2600" dirty="0" smtClean="0"/>
              <a:t>individual </a:t>
            </a:r>
            <a:r>
              <a:rPr lang="en-US" sz="2600" dirty="0"/>
              <a:t>with a </a:t>
            </a:r>
            <a:r>
              <a:rPr lang="en-US" sz="2600" dirty="0" smtClean="0"/>
              <a:t>	disability</a:t>
            </a:r>
            <a:r>
              <a:rPr lang="en-US" sz="2600" dirty="0"/>
              <a:t>, but also for the larger community.</a:t>
            </a:r>
          </a:p>
          <a:p>
            <a:r>
              <a:rPr lang="en-US" sz="2600" b="1" dirty="0"/>
              <a:t>Ensure staff presence does not limit connections with other community </a:t>
            </a:r>
            <a:r>
              <a:rPr lang="en-US" sz="2600" b="1" dirty="0" smtClean="0"/>
              <a:t>members.</a:t>
            </a:r>
            <a:r>
              <a:rPr lang="en-US" sz="2600" dirty="0" smtClean="0"/>
              <a:t> </a:t>
            </a:r>
            <a:r>
              <a:rPr lang="en-US" sz="2600" dirty="0"/>
              <a:t>Another factor in increasing community connections is ensuring staff presence does not interfere with developing relationships with community </a:t>
            </a:r>
            <a:r>
              <a:rPr lang="en-US" sz="2600" dirty="0" smtClean="0"/>
              <a:t>members.  Train staff </a:t>
            </a:r>
            <a:r>
              <a:rPr lang="en-US" sz="2600" dirty="0"/>
              <a:t>to get out of the </a:t>
            </a:r>
            <a:r>
              <a:rPr lang="en-US" sz="2600" dirty="0" smtClean="0"/>
              <a:t>way of the individual and allow them to make the connections.  Train staff on the </a:t>
            </a:r>
            <a:r>
              <a:rPr lang="en-US" sz="2600" dirty="0"/>
              <a:t>new expectations and new settings.</a:t>
            </a:r>
          </a:p>
          <a:p>
            <a:r>
              <a:rPr lang="en-US" sz="2600" b="1" dirty="0"/>
              <a:t>Place value on not just presence, but membership in the </a:t>
            </a:r>
            <a:r>
              <a:rPr lang="en-US" sz="2600" b="1" dirty="0" smtClean="0"/>
              <a:t>community.</a:t>
            </a:r>
            <a:r>
              <a:rPr lang="en-US" sz="2600" dirty="0" smtClean="0"/>
              <a:t> </a:t>
            </a:r>
            <a:r>
              <a:rPr lang="en-US" sz="2600" dirty="0"/>
              <a:t>This includes being known by people in one’s community, forming relationships, and making a contribution to the community through work or volunteer activities. </a:t>
            </a:r>
            <a:r>
              <a:rPr lang="en-US" sz="2600" dirty="0" smtClean="0"/>
              <a:t>Providers want to identify </a:t>
            </a:r>
            <a:r>
              <a:rPr lang="en-US" sz="2600" dirty="0"/>
              <a:t>places and activities where people </a:t>
            </a:r>
            <a:r>
              <a:rPr lang="en-US" sz="2600" dirty="0" smtClean="0"/>
              <a:t>can go </a:t>
            </a:r>
            <a:r>
              <a:rPr lang="en-US" sz="2600" dirty="0"/>
              <a:t>beyond presence to participation to contribution</a:t>
            </a:r>
            <a:r>
              <a:rPr lang="en-US" sz="2600" dirty="0" smtClean="0"/>
              <a:t>. Providers/staff </a:t>
            </a:r>
            <a:r>
              <a:rPr lang="en-US" sz="2600" dirty="0"/>
              <a:t>can help people make community connections by tapping into the social networks of individuals, their families, and support staff.</a:t>
            </a:r>
          </a:p>
          <a:p>
            <a:r>
              <a:rPr lang="en-US" sz="2600" b="1" dirty="0"/>
              <a:t>Consider </a:t>
            </a:r>
            <a:r>
              <a:rPr lang="en-US" sz="2600" b="1" dirty="0" smtClean="0"/>
              <a:t>an </a:t>
            </a:r>
            <a:r>
              <a:rPr lang="en-US" sz="2600" b="1" dirty="0"/>
              <a:t>individual's </a:t>
            </a:r>
            <a:r>
              <a:rPr lang="en-US" sz="2600" b="1" dirty="0" smtClean="0"/>
              <a:t>preferences.</a:t>
            </a:r>
            <a:r>
              <a:rPr lang="en-US" sz="2600" dirty="0" smtClean="0"/>
              <a:t> Community </a:t>
            </a:r>
            <a:r>
              <a:rPr lang="en-US" sz="2600" dirty="0"/>
              <a:t>connections should not be pursued unilaterally for all people. Some individuals may prefer a less connected life, and that should be an option as long as it is an informed choice. An expert noted that people may already have community connections through other aspects of their life, such as their </a:t>
            </a:r>
            <a:r>
              <a:rPr lang="en-US" sz="2600" dirty="0" smtClean="0"/>
              <a:t>job.</a:t>
            </a:r>
            <a:endParaRPr lang="en-US" sz="2600" dirty="0"/>
          </a:p>
          <a:p>
            <a:pPr marL="0" indent="0">
              <a:buNone/>
            </a:pPr>
            <a:endParaRPr lang="en-US" sz="2600" dirty="0" smtClean="0"/>
          </a:p>
          <a:p>
            <a:pPr marL="0" indent="0">
              <a:buNone/>
            </a:pPr>
            <a:endParaRPr lang="en-US" sz="2000" dirty="0"/>
          </a:p>
        </p:txBody>
      </p:sp>
      <p:sp>
        <p:nvSpPr>
          <p:cNvPr id="4" name="Text Placeholder 3"/>
          <p:cNvSpPr>
            <a:spLocks noGrp="1"/>
          </p:cNvSpPr>
          <p:nvPr>
            <p:ph type="body" idx="10"/>
          </p:nvPr>
        </p:nvSpPr>
        <p:spPr/>
        <p:txBody>
          <a:bodyPr/>
          <a:lstStyle/>
          <a:p>
            <a:r>
              <a:rPr lang="en-US" b="1" dirty="0"/>
              <a:t>In order to promote community membership and contribution, supports must:</a:t>
            </a:r>
          </a:p>
        </p:txBody>
      </p:sp>
    </p:spTree>
    <p:extLst>
      <p:ext uri="{BB962C8B-B14F-4D97-AF65-F5344CB8AC3E}">
        <p14:creationId xmlns:p14="http://schemas.microsoft.com/office/powerpoint/2010/main" val="2743871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t>Guidepost 3: Use human and social capital to decrease dependence on paid supports</a:t>
            </a:r>
          </a:p>
        </p:txBody>
      </p:sp>
      <p:sp>
        <p:nvSpPr>
          <p:cNvPr id="3" name="Content Placeholder 2"/>
          <p:cNvSpPr>
            <a:spLocks noGrp="1"/>
          </p:cNvSpPr>
          <p:nvPr>
            <p:ph idx="1"/>
          </p:nvPr>
        </p:nvSpPr>
        <p:spPr>
          <a:xfrm>
            <a:off x="677334" y="2320506"/>
            <a:ext cx="10688498" cy="4261449"/>
          </a:xfrm>
        </p:spPr>
        <p:txBody>
          <a:bodyPr>
            <a:noAutofit/>
          </a:bodyPr>
          <a:lstStyle/>
          <a:p>
            <a:r>
              <a:rPr lang="en-US" sz="1200" b="1" dirty="0"/>
              <a:t>Use social capital to create natural </a:t>
            </a:r>
            <a:r>
              <a:rPr lang="en-US" sz="1200" b="1" dirty="0" smtClean="0"/>
              <a:t>supports.  </a:t>
            </a:r>
          </a:p>
          <a:p>
            <a:pPr lvl="1"/>
            <a:r>
              <a:rPr lang="en-US" sz="1200" dirty="0" smtClean="0"/>
              <a:t>As </a:t>
            </a:r>
            <a:r>
              <a:rPr lang="en-US" sz="1200" dirty="0"/>
              <a:t>individuals make more connections in their communities, the social capital they are building can be used as natural supports. Tapping into this social capital then leads to a level of interdependence with others in the </a:t>
            </a:r>
            <a:r>
              <a:rPr lang="en-US" sz="1200" dirty="0" smtClean="0"/>
              <a:t>community and not just on paid supports.</a:t>
            </a:r>
            <a:endParaRPr lang="en-US" sz="1200" dirty="0"/>
          </a:p>
          <a:p>
            <a:pPr lvl="2"/>
            <a:r>
              <a:rPr lang="en-US" sz="1200" dirty="0"/>
              <a:t>For example, by participating in the same yoga class every week, an individual will get to know other class participants as well as some of the gym staff. This level of familiarity can reach the point where staff support is less necessary and the individual can simply be dropped off for the class, knowing that </a:t>
            </a:r>
            <a:r>
              <a:rPr lang="en-US" sz="1200" dirty="0" smtClean="0"/>
              <a:t>the </a:t>
            </a:r>
            <a:r>
              <a:rPr lang="en-US" sz="1200" dirty="0"/>
              <a:t>environment </a:t>
            </a:r>
            <a:r>
              <a:rPr lang="en-US" sz="1200" dirty="0" smtClean="0"/>
              <a:t>is safe</a:t>
            </a:r>
            <a:r>
              <a:rPr lang="en-US" sz="1200" dirty="0"/>
              <a:t>, </a:t>
            </a:r>
            <a:r>
              <a:rPr lang="en-US" sz="1200" dirty="0" smtClean="0"/>
              <a:t>secure</a:t>
            </a:r>
            <a:r>
              <a:rPr lang="en-US" sz="1200" dirty="0"/>
              <a:t>, and everybody within those activities knows </a:t>
            </a:r>
            <a:r>
              <a:rPr lang="en-US" sz="1200" dirty="0" smtClean="0"/>
              <a:t>the individual.</a:t>
            </a:r>
            <a:endParaRPr lang="en-US" sz="1200" dirty="0"/>
          </a:p>
          <a:p>
            <a:pPr lvl="1"/>
            <a:r>
              <a:rPr lang="en-US" sz="1200" dirty="0" smtClean="0"/>
              <a:t>The </a:t>
            </a:r>
            <a:r>
              <a:rPr lang="en-US" sz="1200" dirty="0"/>
              <a:t>goal </a:t>
            </a:r>
            <a:r>
              <a:rPr lang="en-US" sz="1200" dirty="0" smtClean="0"/>
              <a:t>is not </a:t>
            </a:r>
            <a:r>
              <a:rPr lang="en-US" sz="1200" dirty="0"/>
              <a:t>necessarily about the person becoming more </a:t>
            </a:r>
            <a:r>
              <a:rPr lang="en-US" sz="1200" dirty="0" smtClean="0"/>
              <a:t>independent but just </a:t>
            </a:r>
            <a:r>
              <a:rPr lang="en-US" sz="1200" dirty="0"/>
              <a:t>as much about creating an intentional community around somebody</a:t>
            </a:r>
            <a:r>
              <a:rPr lang="en-US" sz="1200" dirty="0" smtClean="0"/>
              <a:t>. </a:t>
            </a:r>
          </a:p>
          <a:p>
            <a:pPr lvl="1"/>
            <a:r>
              <a:rPr lang="en-US" sz="1200" dirty="0" smtClean="0"/>
              <a:t>Relying </a:t>
            </a:r>
            <a:r>
              <a:rPr lang="en-US" sz="1200" dirty="0"/>
              <a:t>on natural supports can enable participation in activities without a paid support </a:t>
            </a:r>
            <a:r>
              <a:rPr lang="en-US" sz="1200" dirty="0" smtClean="0"/>
              <a:t>person and when supports are not available.  It also frees up staff resources to support those who need support and do not have natural support.  It also allows the stretching of service </a:t>
            </a:r>
            <a:r>
              <a:rPr lang="en-US" sz="1200" dirty="0"/>
              <a:t>dollars and </a:t>
            </a:r>
            <a:r>
              <a:rPr lang="en-US" sz="1200" dirty="0" smtClean="0"/>
              <a:t>allowing more individuals to receive supports. </a:t>
            </a:r>
            <a:endParaRPr lang="en-US" sz="1200" dirty="0"/>
          </a:p>
          <a:p>
            <a:r>
              <a:rPr lang="en-US" sz="1200" b="1" dirty="0"/>
              <a:t>Teach skills to build human </a:t>
            </a:r>
            <a:r>
              <a:rPr lang="en-US" sz="1200" b="1" dirty="0" smtClean="0"/>
              <a:t>capital.</a:t>
            </a:r>
            <a:r>
              <a:rPr lang="en-US" sz="1200" dirty="0" smtClean="0"/>
              <a:t> </a:t>
            </a:r>
          </a:p>
          <a:p>
            <a:pPr lvl="1"/>
            <a:r>
              <a:rPr lang="en-US" sz="1200" dirty="0" smtClean="0"/>
              <a:t>Human </a:t>
            </a:r>
            <a:r>
              <a:rPr lang="en-US" sz="1200" dirty="0"/>
              <a:t>capital refers to the specific skills an individual brings to his or her job </a:t>
            </a:r>
            <a:r>
              <a:rPr lang="en-US" sz="1200" dirty="0" smtClean="0"/>
              <a:t>and/or </a:t>
            </a:r>
            <a:r>
              <a:rPr lang="en-US" sz="1200" dirty="0"/>
              <a:t>community. Community Life Engagement activities can be used to build individuals’ human capital by teaching specific skills for community access and employment. This initial investment in skill-building enables more fading of supports over time. This can also include peer-to-peer strategies, for example, having a person with more mastery of a particular skill, such as riding the bus, teach someone who is still working on that skill.</a:t>
            </a:r>
          </a:p>
          <a:p>
            <a:pPr lvl="1"/>
            <a:r>
              <a:rPr lang="en-US" sz="1200" dirty="0" smtClean="0"/>
              <a:t>Using </a:t>
            </a:r>
            <a:r>
              <a:rPr lang="en-US" sz="1200" dirty="0"/>
              <a:t>Community Life Engagement supports to </a:t>
            </a:r>
            <a:r>
              <a:rPr lang="en-US" sz="1200" dirty="0" smtClean="0"/>
              <a:t>build </a:t>
            </a:r>
            <a:r>
              <a:rPr lang="en-US" sz="1200" dirty="0"/>
              <a:t>employment skills, both hard and </a:t>
            </a:r>
            <a:r>
              <a:rPr lang="en-US" sz="1200" dirty="0" smtClean="0"/>
              <a:t>soft, is working </a:t>
            </a:r>
            <a:r>
              <a:rPr lang="en-US" sz="1200" dirty="0"/>
              <a:t>on communication, initiative, </a:t>
            </a:r>
            <a:r>
              <a:rPr lang="en-US" sz="1200" dirty="0" smtClean="0"/>
              <a:t>and problem </a:t>
            </a:r>
            <a:r>
              <a:rPr lang="en-US" sz="1200" dirty="0"/>
              <a:t>solving</a:t>
            </a:r>
            <a:r>
              <a:rPr lang="en-US" sz="1200" dirty="0" smtClean="0"/>
              <a:t>. </a:t>
            </a:r>
            <a:r>
              <a:rPr lang="en-US" sz="1200" dirty="0"/>
              <a:t>The skills gained can range from soft skills such as appropriate hygiene and behavior, to hard skills such as office or culinary work, to related skills such as accessing public transportation to get to work.</a:t>
            </a:r>
          </a:p>
          <a:p>
            <a:pPr>
              <a:buFont typeface="Wingdings" panose="05000000000000000000" pitchFamily="2" charset="2"/>
              <a:buChar char="§"/>
            </a:pPr>
            <a:endParaRPr lang="en-US" sz="1400" dirty="0"/>
          </a:p>
        </p:txBody>
      </p:sp>
      <p:sp>
        <p:nvSpPr>
          <p:cNvPr id="4" name="Text Placeholder 3"/>
          <p:cNvSpPr>
            <a:spLocks noGrp="1"/>
          </p:cNvSpPr>
          <p:nvPr>
            <p:ph type="body" idx="10"/>
          </p:nvPr>
        </p:nvSpPr>
        <p:spPr>
          <a:xfrm>
            <a:off x="675745" y="1725284"/>
            <a:ext cx="10690087" cy="444480"/>
          </a:xfrm>
        </p:spPr>
        <p:txBody>
          <a:bodyPr/>
          <a:lstStyle/>
          <a:p>
            <a:r>
              <a:rPr lang="en-US" sz="1400" b="1" dirty="0" smtClean="0"/>
              <a:t>Individuals </a:t>
            </a:r>
            <a:r>
              <a:rPr lang="en-US" sz="1400" b="1" dirty="0"/>
              <a:t>should be actively engaged in the community with the minimal supports that are commensurate with their needs. In order to achieve this, Community Life Engagement supports must: </a:t>
            </a:r>
          </a:p>
        </p:txBody>
      </p:sp>
    </p:spTree>
    <p:extLst>
      <p:ext uri="{BB962C8B-B14F-4D97-AF65-F5344CB8AC3E}">
        <p14:creationId xmlns:p14="http://schemas.microsoft.com/office/powerpoint/2010/main" val="2071156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a:t>Guidepost 4: Ensure that supports are outcome-oriented and regularly monitored</a:t>
            </a:r>
          </a:p>
        </p:txBody>
      </p:sp>
      <p:sp>
        <p:nvSpPr>
          <p:cNvPr id="6" name="Content Placeholder 5"/>
          <p:cNvSpPr>
            <a:spLocks noGrp="1"/>
          </p:cNvSpPr>
          <p:nvPr>
            <p:ph idx="1"/>
          </p:nvPr>
        </p:nvSpPr>
        <p:spPr>
          <a:xfrm>
            <a:off x="677334" y="2372263"/>
            <a:ext cx="10688498" cy="4042391"/>
          </a:xfrm>
        </p:spPr>
        <p:txBody>
          <a:bodyPr>
            <a:normAutofit fontScale="62500" lnSpcReduction="20000"/>
          </a:bodyPr>
          <a:lstStyle/>
          <a:p>
            <a:r>
              <a:rPr lang="en-US" sz="2400" b="1" dirty="0"/>
              <a:t>Emphasize goals rather than </a:t>
            </a:r>
            <a:r>
              <a:rPr lang="en-US" sz="2400" b="1" dirty="0" smtClean="0"/>
              <a:t>processes.</a:t>
            </a:r>
          </a:p>
          <a:p>
            <a:pPr lvl="1"/>
            <a:r>
              <a:rPr lang="en-US" sz="2200" dirty="0" smtClean="0"/>
              <a:t>The focus should be on </a:t>
            </a:r>
            <a:r>
              <a:rPr lang="en-US" sz="2200" dirty="0"/>
              <a:t>outcomes such as satisfaction, individualization, and connectedness to community, rather than on process measures such as times and locations of activities. </a:t>
            </a:r>
            <a:endParaRPr lang="en-US" sz="2200" dirty="0" smtClean="0"/>
          </a:p>
          <a:p>
            <a:pPr lvl="1"/>
            <a:r>
              <a:rPr lang="en-US" sz="2200" dirty="0" smtClean="0"/>
              <a:t>Measures </a:t>
            </a:r>
            <a:r>
              <a:rPr lang="en-US" sz="2200" dirty="0"/>
              <a:t>should include the extent to which such activities are </a:t>
            </a:r>
            <a:r>
              <a:rPr lang="en-US" sz="2200" dirty="0" smtClean="0"/>
              <a:t>focused </a:t>
            </a:r>
            <a:r>
              <a:rPr lang="en-US" sz="2200" dirty="0"/>
              <a:t>on what the person wants to focus on, not just what happens because they go to this particular program or that particular program</a:t>
            </a:r>
            <a:r>
              <a:rPr lang="en-US" sz="2200" dirty="0" smtClean="0"/>
              <a:t>.</a:t>
            </a:r>
            <a:endParaRPr lang="en-US" sz="2200" dirty="0"/>
          </a:p>
          <a:p>
            <a:r>
              <a:rPr lang="en-US" sz="2400" b="1" dirty="0" smtClean="0"/>
              <a:t>Lead </a:t>
            </a:r>
            <a:r>
              <a:rPr lang="en-US" sz="2400" b="1" dirty="0"/>
              <a:t>to or complement employment</a:t>
            </a:r>
            <a:r>
              <a:rPr lang="en-US" sz="2400" dirty="0"/>
              <a:t> </a:t>
            </a:r>
            <a:endParaRPr lang="en-US" sz="2400" dirty="0" smtClean="0"/>
          </a:p>
          <a:p>
            <a:pPr lvl="1"/>
            <a:r>
              <a:rPr lang="en-US" sz="2200" dirty="0"/>
              <a:t>I</a:t>
            </a:r>
            <a:r>
              <a:rPr lang="en-US" sz="2200" dirty="0" smtClean="0"/>
              <a:t>ndividual goals, which </a:t>
            </a:r>
            <a:r>
              <a:rPr lang="en-US" sz="2200" dirty="0"/>
              <a:t>each person’s Community Life Engagement supports are </a:t>
            </a:r>
            <a:r>
              <a:rPr lang="en-US" sz="2200" dirty="0" smtClean="0"/>
              <a:t>based on, </a:t>
            </a:r>
            <a:r>
              <a:rPr lang="en-US" sz="2200" dirty="0"/>
              <a:t>should include age-appropriate roles in the community, with an emphasis on employment. In general, these supports should move individuals </a:t>
            </a:r>
            <a:r>
              <a:rPr lang="en-US" sz="2200" dirty="0" smtClean="0"/>
              <a:t>in </a:t>
            </a:r>
            <a:r>
              <a:rPr lang="en-US" sz="2200" dirty="0"/>
              <a:t>the direction of integrated employment for those that are </a:t>
            </a:r>
            <a:r>
              <a:rPr lang="en-US" sz="2200" dirty="0" smtClean="0"/>
              <a:t>of working age. </a:t>
            </a:r>
          </a:p>
          <a:p>
            <a:pPr lvl="1"/>
            <a:r>
              <a:rPr lang="en-US" sz="2200" dirty="0" smtClean="0"/>
              <a:t>For </a:t>
            </a:r>
            <a:r>
              <a:rPr lang="en-US" sz="2200" dirty="0"/>
              <a:t>those who are younger, goals may involve postsecondary education or specific job </a:t>
            </a:r>
            <a:r>
              <a:rPr lang="en-US" sz="2200" dirty="0" smtClean="0"/>
              <a:t>training.</a:t>
            </a:r>
          </a:p>
          <a:p>
            <a:pPr lvl="1"/>
            <a:r>
              <a:rPr lang="en-US" sz="2200" dirty="0" smtClean="0"/>
              <a:t>For </a:t>
            </a:r>
            <a:r>
              <a:rPr lang="en-US" sz="2200" dirty="0"/>
              <a:t>older people, the goal may be a healthy and sociable retirement. </a:t>
            </a:r>
            <a:endParaRPr lang="en-US" sz="2200" dirty="0" smtClean="0"/>
          </a:p>
          <a:p>
            <a:pPr lvl="1"/>
            <a:r>
              <a:rPr lang="en-US" sz="2200" dirty="0" smtClean="0"/>
              <a:t>Regardless </a:t>
            </a:r>
            <a:r>
              <a:rPr lang="en-US" sz="2200" dirty="0"/>
              <a:t>of age, the basic expectation is that people with IDD have the same kinds of roles as their same-age peers without disabilities.</a:t>
            </a:r>
          </a:p>
          <a:p>
            <a:r>
              <a:rPr lang="en-US" sz="2400" b="1" dirty="0"/>
              <a:t>Community Life Engagement can also supplement employment supports to create more of a full life, filling in any gaps in time, engagement, or interests, particularly for the many people with IDD who work limited hours. </a:t>
            </a:r>
            <a:endParaRPr lang="en-US" sz="2400" b="1" dirty="0" smtClean="0"/>
          </a:p>
          <a:p>
            <a:pPr lvl="1"/>
            <a:r>
              <a:rPr lang="en-US" sz="2200" dirty="0" smtClean="0"/>
              <a:t>For </a:t>
            </a:r>
            <a:r>
              <a:rPr lang="en-US" sz="2200" dirty="0"/>
              <a:t>example, someone may be working two days a week in a quiet office setting and using Community Life Engagement supports on the other three days to make more social connections or to be more physically active.</a:t>
            </a:r>
            <a:endParaRPr lang="en-US" sz="2200" dirty="0">
              <a:effectLst/>
            </a:endParaRPr>
          </a:p>
        </p:txBody>
      </p:sp>
      <p:sp>
        <p:nvSpPr>
          <p:cNvPr id="7" name="Text Placeholder 6"/>
          <p:cNvSpPr>
            <a:spLocks noGrp="1"/>
          </p:cNvSpPr>
          <p:nvPr>
            <p:ph type="body" idx="10"/>
          </p:nvPr>
        </p:nvSpPr>
        <p:spPr>
          <a:xfrm>
            <a:off x="677334" y="1509622"/>
            <a:ext cx="10690087" cy="776378"/>
          </a:xfrm>
        </p:spPr>
        <p:txBody>
          <a:bodyPr/>
          <a:lstStyle/>
          <a:p>
            <a:r>
              <a:rPr lang="en-US" sz="1400" b="1" dirty="0" smtClean="0"/>
              <a:t>In </a:t>
            </a:r>
            <a:r>
              <a:rPr lang="en-US" sz="1400" b="1" dirty="0"/>
              <a:t>order to achieve outcomes such as life satisfaction, community membership and contribution, and </a:t>
            </a:r>
            <a:r>
              <a:rPr lang="en-US" sz="1400" b="1" dirty="0" smtClean="0"/>
              <a:t>increase in natural supports, </a:t>
            </a:r>
            <a:r>
              <a:rPr lang="en-US" sz="1400" b="1" dirty="0"/>
              <a:t>Community Life Engagement supports must be oriented toward, and monitored in relation to, those outcomes. Here are some examples of how to do so:</a:t>
            </a:r>
          </a:p>
        </p:txBody>
      </p:sp>
    </p:spTree>
    <p:extLst>
      <p:ext uri="{BB962C8B-B14F-4D97-AF65-F5344CB8AC3E}">
        <p14:creationId xmlns:p14="http://schemas.microsoft.com/office/powerpoint/2010/main" val="548897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idx="1"/>
          </p:nvPr>
        </p:nvSpPr>
        <p:spPr/>
      </p:sp>
      <p:sp>
        <p:nvSpPr>
          <p:cNvPr id="5" name="Title 4"/>
          <p:cNvSpPr>
            <a:spLocks noGrp="1"/>
          </p:cNvSpPr>
          <p:nvPr>
            <p:ph type="title"/>
          </p:nvPr>
        </p:nvSpPr>
        <p:spPr/>
        <p:txBody>
          <a:bodyPr/>
          <a:lstStyle/>
          <a:p>
            <a:r>
              <a:rPr lang="en-US" dirty="0" smtClean="0"/>
              <a:t> Waiver Services </a:t>
            </a:r>
            <a:endParaRPr lang="en-US" dirty="0"/>
          </a:p>
        </p:txBody>
      </p:sp>
      <p:sp>
        <p:nvSpPr>
          <p:cNvPr id="9" name="Text Placeholder 8"/>
          <p:cNvSpPr>
            <a:spLocks noGrp="1"/>
          </p:cNvSpPr>
          <p:nvPr>
            <p:ph type="body" idx="10"/>
          </p:nvPr>
        </p:nvSpPr>
        <p:spPr/>
        <p:txBody>
          <a:bodyPr/>
          <a:lstStyle/>
          <a:p>
            <a:r>
              <a:rPr lang="en-US" dirty="0" smtClean="0"/>
              <a:t>Utilizing waiver services to help build a meaningful day </a:t>
            </a:r>
            <a:endParaRPr lang="en-US" dirty="0"/>
          </a:p>
        </p:txBody>
      </p:sp>
    </p:spTree>
    <p:extLst>
      <p:ext uri="{BB962C8B-B14F-4D97-AF65-F5344CB8AC3E}">
        <p14:creationId xmlns:p14="http://schemas.microsoft.com/office/powerpoint/2010/main" val="227659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p:txBody>
          <a:bodyPr/>
          <a:lstStyle/>
          <a:p>
            <a:r>
              <a:rPr lang="en-US" b="1" dirty="0"/>
              <a:t>It’s a NEW Day for Day Services </a:t>
            </a:r>
            <a:endParaRPr lang="en-US" dirty="0"/>
          </a:p>
        </p:txBody>
      </p:sp>
      <p:sp>
        <p:nvSpPr>
          <p:cNvPr id="4" name="Text Placeholder 3"/>
          <p:cNvSpPr>
            <a:spLocks noGrp="1"/>
          </p:cNvSpPr>
          <p:nvPr>
            <p:ph type="body" idx="10"/>
          </p:nvPr>
        </p:nvSpPr>
        <p:spPr/>
        <p:txBody>
          <a:bodyPr/>
          <a:lstStyle/>
          <a:p>
            <a:r>
              <a:rPr lang="en-US" dirty="0"/>
              <a:t>Building a Meaningful Life</a:t>
            </a:r>
            <a:endParaRPr lang="en-US" dirty="0"/>
          </a:p>
        </p:txBody>
      </p:sp>
    </p:spTree>
    <p:extLst>
      <p:ext uri="{BB962C8B-B14F-4D97-AF65-F5344CB8AC3E}">
        <p14:creationId xmlns:p14="http://schemas.microsoft.com/office/powerpoint/2010/main" val="4055683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Community Life Engagement Service</a:t>
            </a:r>
            <a:endParaRPr lang="en-US" b="1" dirty="0"/>
          </a:p>
        </p:txBody>
      </p:sp>
      <p:sp>
        <p:nvSpPr>
          <p:cNvPr id="3" name="Content Placeholder 2"/>
          <p:cNvSpPr>
            <a:spLocks noGrp="1"/>
          </p:cNvSpPr>
          <p:nvPr>
            <p:ph idx="1"/>
          </p:nvPr>
        </p:nvSpPr>
        <p:spPr>
          <a:xfrm>
            <a:off x="677334" y="2160589"/>
            <a:ext cx="10688498" cy="4162719"/>
          </a:xfrm>
        </p:spPr>
        <p:txBody>
          <a:bodyPr>
            <a:normAutofit/>
          </a:bodyPr>
          <a:lstStyle/>
          <a:p>
            <a:pPr marL="0" indent="0">
              <a:buNone/>
            </a:pPr>
            <a:r>
              <a:rPr lang="en-US" sz="2800" b="1" dirty="0"/>
              <a:t>NOW, ROW and Supports </a:t>
            </a:r>
            <a:r>
              <a:rPr lang="en-US" sz="2800" b="1" dirty="0" smtClean="0"/>
              <a:t>Waiver:</a:t>
            </a:r>
            <a:endParaRPr lang="en-US" sz="2800" b="1" dirty="0"/>
          </a:p>
          <a:p>
            <a:pPr marL="0" indent="0">
              <a:buNone/>
            </a:pPr>
            <a:r>
              <a:rPr lang="en-US" sz="2800" b="1" dirty="0" smtClean="0"/>
              <a:t>T2021 UQ – Community Life Engagement (1:2-4 ratio)</a:t>
            </a:r>
          </a:p>
          <a:p>
            <a:pPr marL="0" indent="0">
              <a:buNone/>
            </a:pPr>
            <a:endParaRPr lang="en-US" dirty="0" smtClean="0"/>
          </a:p>
          <a:p>
            <a:pPr>
              <a:buFont typeface="Arial" panose="020B0604020202020204" pitchFamily="34" charset="0"/>
              <a:buChar char="•"/>
            </a:pPr>
            <a:r>
              <a:rPr lang="en-US" sz="2400" b="1" dirty="0" smtClean="0"/>
              <a:t>T2021 UQ:  </a:t>
            </a:r>
            <a:r>
              <a:rPr lang="en-US" sz="2400" dirty="0"/>
              <a:t>U</a:t>
            </a:r>
            <a:r>
              <a:rPr lang="en-US" sz="2400" dirty="0" smtClean="0"/>
              <a:t>sed when the provider is serving the individual in the ‘</a:t>
            </a:r>
            <a:r>
              <a:rPr lang="en-US" sz="2400" b="1" dirty="0" smtClean="0"/>
              <a:t>community</a:t>
            </a:r>
            <a:r>
              <a:rPr lang="en-US" sz="2400" dirty="0" smtClean="0"/>
              <a:t>’ in a 1:2-4 ratio</a:t>
            </a:r>
          </a:p>
        </p:txBody>
      </p:sp>
      <p:sp>
        <p:nvSpPr>
          <p:cNvPr id="4" name="Text Placeholder 3"/>
          <p:cNvSpPr>
            <a:spLocks noGrp="1"/>
          </p:cNvSpPr>
          <p:nvPr>
            <p:ph type="body" idx="10"/>
          </p:nvPr>
        </p:nvSpPr>
        <p:spPr>
          <a:xfrm>
            <a:off x="675745" y="1501594"/>
            <a:ext cx="10690087" cy="576262"/>
          </a:xfrm>
        </p:spPr>
        <p:txBody>
          <a:bodyPr/>
          <a:lstStyle/>
          <a:p>
            <a:r>
              <a:rPr lang="en-US" b="1" dirty="0" smtClean="0"/>
              <a:t>Day Habilitation Classification</a:t>
            </a:r>
            <a:endParaRPr lang="en-US" b="1" dirty="0"/>
          </a:p>
        </p:txBody>
      </p:sp>
    </p:spTree>
    <p:extLst>
      <p:ext uri="{BB962C8B-B14F-4D97-AF65-F5344CB8AC3E}">
        <p14:creationId xmlns:p14="http://schemas.microsoft.com/office/powerpoint/2010/main" val="2624164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Community Life Engagement Service Rates</a:t>
            </a:r>
            <a:endParaRPr lang="en-US" b="1" dirty="0"/>
          </a:p>
        </p:txBody>
      </p:sp>
      <p:sp>
        <p:nvSpPr>
          <p:cNvPr id="3" name="Content Placeholder 2"/>
          <p:cNvSpPr>
            <a:spLocks noGrp="1"/>
          </p:cNvSpPr>
          <p:nvPr>
            <p:ph idx="1"/>
          </p:nvPr>
        </p:nvSpPr>
        <p:spPr/>
        <p:txBody>
          <a:bodyPr>
            <a:normAutofit/>
          </a:bodyPr>
          <a:lstStyle/>
          <a:p>
            <a:pPr lvl="1"/>
            <a:r>
              <a:rPr lang="en-US" sz="2400" dirty="0" smtClean="0"/>
              <a:t>NOW: $3.41/15 minute increment</a:t>
            </a:r>
          </a:p>
          <a:p>
            <a:pPr lvl="1"/>
            <a:r>
              <a:rPr lang="en-US" sz="2400" dirty="0"/>
              <a:t>ROW</a:t>
            </a:r>
            <a:r>
              <a:rPr lang="en-US" sz="2400" dirty="0" smtClean="0"/>
              <a:t>: $3.88/15 minute increment</a:t>
            </a:r>
            <a:endParaRPr lang="en-US" sz="2400" dirty="0"/>
          </a:p>
          <a:p>
            <a:pPr lvl="1"/>
            <a:r>
              <a:rPr lang="en-US" sz="2400" dirty="0" smtClean="0"/>
              <a:t>Supports Waiver: $3.56/15 minute increment</a:t>
            </a:r>
          </a:p>
        </p:txBody>
      </p:sp>
      <p:sp>
        <p:nvSpPr>
          <p:cNvPr id="4" name="Text Placeholder 3"/>
          <p:cNvSpPr>
            <a:spLocks noGrp="1"/>
          </p:cNvSpPr>
          <p:nvPr>
            <p:ph type="body" idx="10"/>
          </p:nvPr>
        </p:nvSpPr>
        <p:spPr>
          <a:xfrm>
            <a:off x="675745" y="1316182"/>
            <a:ext cx="10690087" cy="839312"/>
          </a:xfrm>
        </p:spPr>
        <p:txBody>
          <a:bodyPr/>
          <a:lstStyle/>
          <a:p>
            <a:r>
              <a:rPr lang="en-US" sz="2300" b="1" dirty="0" smtClean="0"/>
              <a:t>T2021-UQ</a:t>
            </a:r>
            <a:endParaRPr lang="en-US" sz="2300" b="1" dirty="0"/>
          </a:p>
        </p:txBody>
      </p:sp>
    </p:spTree>
    <p:extLst>
      <p:ext uri="{BB962C8B-B14F-4D97-AF65-F5344CB8AC3E}">
        <p14:creationId xmlns:p14="http://schemas.microsoft.com/office/powerpoint/2010/main" val="489211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Community Career Planning</a:t>
            </a:r>
            <a:br>
              <a:rPr lang="en-US" b="1" dirty="0" smtClean="0"/>
            </a:br>
            <a:endParaRPr lang="en-US" b="1" dirty="0"/>
          </a:p>
        </p:txBody>
      </p:sp>
      <p:sp>
        <p:nvSpPr>
          <p:cNvPr id="3" name="Content Placeholder 2"/>
          <p:cNvSpPr>
            <a:spLocks noGrp="1"/>
          </p:cNvSpPr>
          <p:nvPr>
            <p:ph idx="1"/>
          </p:nvPr>
        </p:nvSpPr>
        <p:spPr/>
        <p:txBody>
          <a:bodyPr/>
          <a:lstStyle/>
          <a:p>
            <a:pPr marL="228600" lvl="1" indent="0">
              <a:buNone/>
            </a:pPr>
            <a:r>
              <a:rPr lang="en-US" sz="2800" b="1" dirty="0"/>
              <a:t>NOW, ROW, and Supports </a:t>
            </a:r>
            <a:r>
              <a:rPr lang="en-US" sz="2800" b="1" dirty="0" smtClean="0"/>
              <a:t>Waiver</a:t>
            </a:r>
          </a:p>
          <a:p>
            <a:pPr lvl="1"/>
            <a:r>
              <a:rPr lang="en-US" sz="2800" dirty="0" smtClean="0"/>
              <a:t> </a:t>
            </a:r>
            <a:r>
              <a:rPr lang="en-US" sz="2800" b="1" dirty="0" smtClean="0"/>
              <a:t>T2025 UQ </a:t>
            </a:r>
          </a:p>
          <a:p>
            <a:pPr lvl="1"/>
            <a:r>
              <a:rPr lang="en-US" sz="2800" dirty="0" smtClean="0"/>
              <a:t>Completed in a 1:2-4 ratio</a:t>
            </a:r>
          </a:p>
          <a:p>
            <a:pPr lvl="1"/>
            <a:r>
              <a:rPr lang="en-US" sz="2800" dirty="0" smtClean="0"/>
              <a:t>Used when the provider is providing job readiness, discovery and job preparation services for individual employment in the community</a:t>
            </a:r>
          </a:p>
          <a:p>
            <a:pPr lvl="1"/>
            <a:endParaRPr lang="en-US" sz="2800" b="1" dirty="0"/>
          </a:p>
          <a:p>
            <a:endParaRPr lang="en-US" dirty="0"/>
          </a:p>
        </p:txBody>
      </p:sp>
      <p:sp>
        <p:nvSpPr>
          <p:cNvPr id="4" name="Text Placeholder 3"/>
          <p:cNvSpPr>
            <a:spLocks noGrp="1"/>
          </p:cNvSpPr>
          <p:nvPr>
            <p:ph type="body" idx="10"/>
          </p:nvPr>
        </p:nvSpPr>
        <p:spPr/>
        <p:txBody>
          <a:bodyPr/>
          <a:lstStyle/>
          <a:p>
            <a:r>
              <a:rPr lang="en-US" dirty="0" smtClean="0"/>
              <a:t>Prevocational Classification</a:t>
            </a:r>
            <a:endParaRPr lang="en-US" dirty="0"/>
          </a:p>
        </p:txBody>
      </p:sp>
    </p:spTree>
    <p:extLst>
      <p:ext uri="{BB962C8B-B14F-4D97-AF65-F5344CB8AC3E}">
        <p14:creationId xmlns:p14="http://schemas.microsoft.com/office/powerpoint/2010/main" val="1904952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Community Career Planning Service Rates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1"/>
            <a:r>
              <a:rPr lang="en-US" sz="2600" dirty="0" smtClean="0"/>
              <a:t>NOW: $3.88/15 minute increment </a:t>
            </a:r>
          </a:p>
          <a:p>
            <a:pPr lvl="1"/>
            <a:r>
              <a:rPr lang="en-US" sz="2600" dirty="0" smtClean="0"/>
              <a:t>ROW: $3.88/15 minute increment </a:t>
            </a:r>
          </a:p>
          <a:p>
            <a:pPr lvl="1"/>
            <a:r>
              <a:rPr lang="en-US" sz="2600" dirty="0" smtClean="0"/>
              <a:t>Supports Waiver: $3.06/15 minute increment</a:t>
            </a:r>
            <a:endParaRPr lang="en-US" sz="2600" dirty="0"/>
          </a:p>
        </p:txBody>
      </p:sp>
      <p:sp>
        <p:nvSpPr>
          <p:cNvPr id="4" name="Text Placeholder 3"/>
          <p:cNvSpPr>
            <a:spLocks noGrp="1"/>
          </p:cNvSpPr>
          <p:nvPr>
            <p:ph type="body" idx="10"/>
          </p:nvPr>
        </p:nvSpPr>
        <p:spPr/>
        <p:txBody>
          <a:bodyPr/>
          <a:lstStyle/>
          <a:p>
            <a:r>
              <a:rPr lang="en-US" b="1" dirty="0" smtClean="0"/>
              <a:t>T2025 UQ</a:t>
            </a:r>
          </a:p>
        </p:txBody>
      </p:sp>
    </p:spTree>
    <p:extLst>
      <p:ext uri="{BB962C8B-B14F-4D97-AF65-F5344CB8AC3E}">
        <p14:creationId xmlns:p14="http://schemas.microsoft.com/office/powerpoint/2010/main" val="1163847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Individual Supported Employment </a:t>
            </a:r>
            <a:endParaRPr lang="en-US" b="1" dirty="0"/>
          </a:p>
        </p:txBody>
      </p:sp>
      <p:sp>
        <p:nvSpPr>
          <p:cNvPr id="3" name="Content Placeholder 2"/>
          <p:cNvSpPr>
            <a:spLocks noGrp="1"/>
          </p:cNvSpPr>
          <p:nvPr>
            <p:ph idx="1"/>
          </p:nvPr>
        </p:nvSpPr>
        <p:spPr/>
        <p:txBody>
          <a:bodyPr/>
          <a:lstStyle/>
          <a:p>
            <a:r>
              <a:rPr lang="en-US" dirty="0" smtClean="0"/>
              <a:t>A new service array has been developed and will </a:t>
            </a:r>
            <a:r>
              <a:rPr lang="en-US" dirty="0" smtClean="0"/>
              <a:t>be added to the all 3 adult waivers in the coming year:  </a:t>
            </a:r>
            <a:endParaRPr lang="en-US" dirty="0" smtClean="0"/>
          </a:p>
          <a:p>
            <a:pPr lvl="1"/>
            <a:r>
              <a:rPr lang="en-US" dirty="0" smtClean="0"/>
              <a:t>Job Assessments- (3)</a:t>
            </a:r>
          </a:p>
          <a:p>
            <a:pPr lvl="1"/>
            <a:r>
              <a:rPr lang="en-US" dirty="0" smtClean="0"/>
              <a:t>Job Development/Placement </a:t>
            </a:r>
          </a:p>
          <a:p>
            <a:pPr lvl="1"/>
            <a:r>
              <a:rPr lang="en-US" dirty="0" smtClean="0"/>
              <a:t>Job Support/Stabilization</a:t>
            </a:r>
          </a:p>
          <a:p>
            <a:pPr lvl="1"/>
            <a:r>
              <a:rPr lang="en-US" dirty="0" smtClean="0"/>
              <a:t>Extended On the Job Supports</a:t>
            </a:r>
          </a:p>
          <a:p>
            <a:pPr lvl="1"/>
            <a:r>
              <a:rPr lang="en-US" dirty="0" smtClean="0"/>
              <a:t>Ongoing Job Follow Along (4x month)</a:t>
            </a:r>
            <a:endParaRPr lang="en-US" dirty="0"/>
          </a:p>
        </p:txBody>
      </p:sp>
      <p:sp>
        <p:nvSpPr>
          <p:cNvPr id="4" name="Text Placeholder 3"/>
          <p:cNvSpPr>
            <a:spLocks noGrp="1"/>
          </p:cNvSpPr>
          <p:nvPr>
            <p:ph type="body" idx="10"/>
          </p:nvPr>
        </p:nvSpPr>
        <p:spPr/>
        <p:txBody>
          <a:bodyPr/>
          <a:lstStyle/>
          <a:p>
            <a:r>
              <a:rPr lang="en-US" dirty="0" smtClean="0"/>
              <a:t>Future services:</a:t>
            </a:r>
            <a:endParaRPr lang="en-US" dirty="0"/>
          </a:p>
        </p:txBody>
      </p:sp>
    </p:spTree>
    <p:extLst>
      <p:ext uri="{BB962C8B-B14F-4D97-AF65-F5344CB8AC3E}">
        <p14:creationId xmlns:p14="http://schemas.microsoft.com/office/powerpoint/2010/main" val="3917967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Onsite Day Habilitation </a:t>
            </a:r>
            <a:endParaRPr lang="en-US" b="1" dirty="0"/>
          </a:p>
        </p:txBody>
      </p:sp>
      <p:sp>
        <p:nvSpPr>
          <p:cNvPr id="3" name="Content Placeholder 2"/>
          <p:cNvSpPr>
            <a:spLocks noGrp="1"/>
          </p:cNvSpPr>
          <p:nvPr>
            <p:ph idx="1"/>
          </p:nvPr>
        </p:nvSpPr>
        <p:spPr/>
        <p:txBody>
          <a:bodyPr/>
          <a:lstStyle/>
          <a:p>
            <a:r>
              <a:rPr lang="en-US" sz="2400" b="1" dirty="0" smtClean="0"/>
              <a:t>NOW, ROW and Supports Waiver</a:t>
            </a:r>
          </a:p>
          <a:p>
            <a:pPr lvl="1"/>
            <a:r>
              <a:rPr lang="en-US" sz="2200" b="1" dirty="0" smtClean="0"/>
              <a:t>T2021- </a:t>
            </a:r>
            <a:r>
              <a:rPr lang="en-US" sz="2200" b="1" dirty="0"/>
              <a:t>Day Habilitation (</a:t>
            </a:r>
            <a:r>
              <a:rPr lang="en-US" sz="2200" b="1" dirty="0" smtClean="0"/>
              <a:t>1:5-8 </a:t>
            </a:r>
            <a:r>
              <a:rPr lang="en-US" sz="2200" b="1" dirty="0"/>
              <a:t>ratio)</a:t>
            </a:r>
          </a:p>
          <a:p>
            <a:pPr lvl="1"/>
            <a:r>
              <a:rPr lang="en-US" sz="2200" dirty="0" smtClean="0"/>
              <a:t>Used </a:t>
            </a:r>
            <a:r>
              <a:rPr lang="en-US" sz="2200" dirty="0"/>
              <a:t>when </a:t>
            </a:r>
            <a:r>
              <a:rPr lang="en-US" sz="2200" dirty="0" smtClean="0"/>
              <a:t>the provider is providing services ‘</a:t>
            </a:r>
            <a:r>
              <a:rPr lang="en-US" sz="2200" b="1" dirty="0"/>
              <a:t>onsite</a:t>
            </a:r>
            <a:r>
              <a:rPr lang="en-US" sz="2200" b="1" dirty="0" smtClean="0"/>
              <a:t>’ </a:t>
            </a:r>
            <a:r>
              <a:rPr lang="en-US" sz="2200" dirty="0" smtClean="0"/>
              <a:t>in day habilitation.</a:t>
            </a:r>
            <a:endParaRPr lang="en-US" dirty="0"/>
          </a:p>
        </p:txBody>
      </p:sp>
      <p:sp>
        <p:nvSpPr>
          <p:cNvPr id="4" name="Text Placeholder 3"/>
          <p:cNvSpPr>
            <a:spLocks noGrp="1"/>
          </p:cNvSpPr>
          <p:nvPr>
            <p:ph type="body" idx="10"/>
          </p:nvPr>
        </p:nvSpPr>
        <p:spPr>
          <a:xfrm>
            <a:off x="675745" y="1484342"/>
            <a:ext cx="10690087" cy="576262"/>
          </a:xfrm>
        </p:spPr>
        <p:txBody>
          <a:bodyPr/>
          <a:lstStyle/>
          <a:p>
            <a:r>
              <a:rPr lang="en-US" b="1" dirty="0" smtClean="0"/>
              <a:t>Day Habilitation Classification</a:t>
            </a:r>
            <a:endParaRPr lang="en-US" b="1" dirty="0"/>
          </a:p>
        </p:txBody>
      </p:sp>
    </p:spTree>
    <p:extLst>
      <p:ext uri="{BB962C8B-B14F-4D97-AF65-F5344CB8AC3E}">
        <p14:creationId xmlns:p14="http://schemas.microsoft.com/office/powerpoint/2010/main" val="4224948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5" y="374827"/>
            <a:ext cx="10688498" cy="964537"/>
          </a:xfrm>
        </p:spPr>
        <p:txBody>
          <a:bodyPr/>
          <a:lstStyle/>
          <a:p>
            <a:pPr algn="ctr"/>
            <a:r>
              <a:rPr lang="en-US" b="1" dirty="0" smtClean="0"/>
              <a:t>Onsite Prevocational Services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smtClean="0"/>
              <a:t>NOW:</a:t>
            </a:r>
            <a:r>
              <a:rPr lang="en-US" sz="2800" b="1" dirty="0"/>
              <a:t>	</a:t>
            </a:r>
          </a:p>
          <a:p>
            <a:pPr>
              <a:buFont typeface="Wingdings" panose="05000000000000000000" pitchFamily="2" charset="2"/>
              <a:buChar char="§"/>
            </a:pPr>
            <a:r>
              <a:rPr lang="en-US" sz="2800" b="1" dirty="0" smtClean="0"/>
              <a:t>	</a:t>
            </a:r>
            <a:r>
              <a:rPr lang="en-US" sz="2800" dirty="0" smtClean="0"/>
              <a:t>T2019- 1:8 ratio/ 15 minute increment</a:t>
            </a:r>
          </a:p>
          <a:p>
            <a:pPr marL="0" indent="0">
              <a:buNone/>
            </a:pPr>
            <a:r>
              <a:rPr lang="en-US" sz="2800" b="1" dirty="0" smtClean="0"/>
              <a:t>ROW:</a:t>
            </a:r>
          </a:p>
          <a:p>
            <a:pPr>
              <a:buFont typeface="Wingdings" panose="05000000000000000000" pitchFamily="2" charset="2"/>
              <a:buChar char="§"/>
            </a:pPr>
            <a:r>
              <a:rPr lang="en-US" sz="2800" dirty="0"/>
              <a:t>	</a:t>
            </a:r>
            <a:r>
              <a:rPr lang="en-US" sz="2800" dirty="0" smtClean="0"/>
              <a:t>T2025-1:8 ratio/ 15 minute increment</a:t>
            </a:r>
          </a:p>
          <a:p>
            <a:pPr marL="0" indent="0">
              <a:buNone/>
            </a:pPr>
            <a:r>
              <a:rPr lang="en-US" sz="2800" b="1" dirty="0" smtClean="0"/>
              <a:t>Supports Waiver</a:t>
            </a:r>
          </a:p>
          <a:p>
            <a:pPr>
              <a:buFont typeface="Wingdings" panose="05000000000000000000" pitchFamily="2" charset="2"/>
              <a:buChar char="§"/>
            </a:pPr>
            <a:r>
              <a:rPr lang="en-US" sz="2800" b="1" dirty="0"/>
              <a:t>	</a:t>
            </a:r>
            <a:r>
              <a:rPr lang="en-US" sz="2800" dirty="0" smtClean="0"/>
              <a:t>T2025-1:8 ratio/15 minute </a:t>
            </a:r>
            <a:r>
              <a:rPr lang="en-US" sz="2800" dirty="0" smtClean="0"/>
              <a:t>increment</a:t>
            </a:r>
          </a:p>
          <a:p>
            <a:pPr>
              <a:buFont typeface="Wingdings" panose="05000000000000000000" pitchFamily="2" charset="2"/>
              <a:buChar char="§"/>
            </a:pPr>
            <a:r>
              <a:rPr lang="en-US" sz="2800" dirty="0"/>
              <a:t>Used when the provider is providing services ‘</a:t>
            </a:r>
            <a:r>
              <a:rPr lang="en-US" sz="2800" b="1" dirty="0"/>
              <a:t>onsite’ </a:t>
            </a:r>
            <a:r>
              <a:rPr lang="en-US" sz="2800" dirty="0"/>
              <a:t>in </a:t>
            </a:r>
            <a:r>
              <a:rPr lang="en-US" sz="2800" dirty="0" smtClean="0"/>
              <a:t>career planning (updated </a:t>
            </a:r>
            <a:r>
              <a:rPr lang="en-US" sz="2800" dirty="0" err="1" smtClean="0"/>
              <a:t>prevoc</a:t>
            </a:r>
            <a:r>
              <a:rPr lang="en-US" sz="2800" dirty="0" smtClean="0"/>
              <a:t> service).</a:t>
            </a:r>
            <a:endParaRPr lang="en-US" sz="2800" dirty="0"/>
          </a:p>
          <a:p>
            <a:pPr>
              <a:buFont typeface="Wingdings" panose="05000000000000000000" pitchFamily="2" charset="2"/>
              <a:buChar char="§"/>
            </a:pPr>
            <a:endParaRPr lang="en-US" sz="2800" dirty="0" smtClean="0"/>
          </a:p>
        </p:txBody>
      </p:sp>
      <p:sp>
        <p:nvSpPr>
          <p:cNvPr id="4" name="Text Placeholder 3"/>
          <p:cNvSpPr>
            <a:spLocks noGrp="1"/>
          </p:cNvSpPr>
          <p:nvPr>
            <p:ph type="body" idx="10"/>
          </p:nvPr>
        </p:nvSpPr>
        <p:spPr>
          <a:xfrm>
            <a:off x="675745" y="1341912"/>
            <a:ext cx="10690087" cy="813582"/>
          </a:xfrm>
        </p:spPr>
        <p:txBody>
          <a:bodyPr/>
          <a:lstStyle/>
          <a:p>
            <a:r>
              <a:rPr lang="en-US" b="1" dirty="0" smtClean="0"/>
              <a:t>Prevocational Classification</a:t>
            </a:r>
            <a:endParaRPr lang="en-US" b="1" dirty="0"/>
          </a:p>
        </p:txBody>
      </p:sp>
    </p:spTree>
    <p:extLst>
      <p:ext uri="{BB962C8B-B14F-4D97-AF65-F5344CB8AC3E}">
        <p14:creationId xmlns:p14="http://schemas.microsoft.com/office/powerpoint/2010/main" val="179634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Group Employment</a:t>
            </a:r>
            <a:endParaRPr lang="en-US" b="1" dirty="0"/>
          </a:p>
        </p:txBody>
      </p:sp>
      <p:sp>
        <p:nvSpPr>
          <p:cNvPr id="3" name="Content Placeholder 2"/>
          <p:cNvSpPr>
            <a:spLocks noGrp="1"/>
          </p:cNvSpPr>
          <p:nvPr>
            <p:ph idx="1"/>
          </p:nvPr>
        </p:nvSpPr>
        <p:spPr/>
        <p:txBody>
          <a:bodyPr/>
          <a:lstStyle/>
          <a:p>
            <a:r>
              <a:rPr lang="en-US" dirty="0" smtClean="0"/>
              <a:t>Must make minimum wage</a:t>
            </a:r>
          </a:p>
          <a:p>
            <a:r>
              <a:rPr lang="en-US" dirty="0" smtClean="0"/>
              <a:t>Must work in a job that is integrated into the community and working alongside people without disabilities</a:t>
            </a:r>
          </a:p>
          <a:p>
            <a:r>
              <a:rPr lang="en-US" dirty="0" smtClean="0"/>
              <a:t>Must be doing job tasks that are similar to those employees who do not have disabilities</a:t>
            </a:r>
          </a:p>
          <a:p>
            <a:r>
              <a:rPr lang="en-US" dirty="0" smtClean="0"/>
              <a:t>Must have quarterly documented quarterly discussions around individual employment options</a:t>
            </a:r>
          </a:p>
          <a:p>
            <a:r>
              <a:rPr lang="en-US" dirty="0" smtClean="0"/>
              <a:t>Anyone who becomes employed in group employment setting after 3/17/2023 must have the expectation of going to work in an individual job</a:t>
            </a:r>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1715930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5" name="Title 4"/>
          <p:cNvSpPr>
            <a:spLocks noGrp="1"/>
          </p:cNvSpPr>
          <p:nvPr>
            <p:ph type="title"/>
          </p:nvPr>
        </p:nvSpPr>
        <p:spPr/>
        <p:txBody>
          <a:bodyPr/>
          <a:lstStyle/>
          <a:p>
            <a:r>
              <a:rPr lang="en-US" b="1" dirty="0" smtClean="0"/>
              <a:t>Wrap Up and Questions</a:t>
            </a:r>
            <a:endParaRPr lang="en-US" b="1" dirty="0"/>
          </a:p>
        </p:txBody>
      </p:sp>
      <p:sp>
        <p:nvSpPr>
          <p:cNvPr id="7" name="Text Placeholder 6"/>
          <p:cNvSpPr>
            <a:spLocks noGrp="1"/>
          </p:cNvSpPr>
          <p:nvPr>
            <p:ph type="body" idx="10"/>
          </p:nvPr>
        </p:nvSpPr>
        <p:spPr/>
        <p:txBody>
          <a:bodyPr/>
          <a:lstStyle/>
          <a:p>
            <a:endParaRPr lang="en-US"/>
          </a:p>
        </p:txBody>
      </p:sp>
    </p:spTree>
    <p:extLst>
      <p:ext uri="{BB962C8B-B14F-4D97-AF65-F5344CB8AC3E}">
        <p14:creationId xmlns:p14="http://schemas.microsoft.com/office/powerpoint/2010/main" val="367098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t>Questions</a:t>
            </a:r>
            <a:endParaRPr lang="en-US" b="1" dirty="0"/>
          </a:p>
        </p:txBody>
      </p:sp>
      <p:sp>
        <p:nvSpPr>
          <p:cNvPr id="9" name="Content Placeholder 8"/>
          <p:cNvSpPr>
            <a:spLocks noGrp="1"/>
          </p:cNvSpPr>
          <p:nvPr>
            <p:ph idx="1"/>
          </p:nvPr>
        </p:nvSpPr>
        <p:spPr/>
        <p:txBody>
          <a:bodyPr/>
          <a:lstStyle/>
          <a:p>
            <a:pPr marL="0" indent="0">
              <a:buNone/>
            </a:pPr>
            <a:r>
              <a:rPr lang="en-US" sz="3600" dirty="0" smtClean="0"/>
              <a:t>Email any questions to </a:t>
            </a:r>
            <a:r>
              <a:rPr lang="en-US" sz="3600" dirty="0" smtClean="0">
                <a:hlinkClick r:id="rId2"/>
              </a:rPr>
              <a:t>ocdd-hcbs@la.gov</a:t>
            </a:r>
            <a:endParaRPr lang="en-US" sz="3600" dirty="0" smtClean="0"/>
          </a:p>
          <a:p>
            <a:endParaRPr lang="en-US" dirty="0"/>
          </a:p>
        </p:txBody>
      </p:sp>
      <p:sp>
        <p:nvSpPr>
          <p:cNvPr id="10" name="Text Placeholder 9"/>
          <p:cNvSpPr>
            <a:spLocks noGrp="1"/>
          </p:cNvSpPr>
          <p:nvPr>
            <p:ph type="body" idx="10"/>
          </p:nvPr>
        </p:nvSpPr>
        <p:spPr/>
        <p:txBody>
          <a:bodyPr/>
          <a:lstStyle/>
          <a:p>
            <a:endParaRPr lang="en-US"/>
          </a:p>
        </p:txBody>
      </p:sp>
    </p:spTree>
    <p:extLst>
      <p:ext uri="{BB962C8B-B14F-4D97-AF65-F5344CB8AC3E}">
        <p14:creationId xmlns:p14="http://schemas.microsoft.com/office/powerpoint/2010/main" val="1872305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a:t>Meaningful</a:t>
            </a:r>
            <a:br>
              <a:rPr lang="en-US" b="1" dirty="0"/>
            </a:br>
            <a:r>
              <a:rPr lang="en-US" b="1" dirty="0"/>
              <a:t>/</a:t>
            </a:r>
            <a:r>
              <a:rPr lang="en-US" b="1" dirty="0" err="1" smtClean="0"/>
              <a:t>mēniNGfəl</a:t>
            </a:r>
            <a:r>
              <a:rPr lang="en-US" b="1" dirty="0" smtClean="0"/>
              <a:t>/</a:t>
            </a:r>
            <a:endParaRPr lang="en-US" b="1" dirty="0"/>
          </a:p>
        </p:txBody>
      </p:sp>
      <p:sp>
        <p:nvSpPr>
          <p:cNvPr id="6" name="Content Placeholder 5"/>
          <p:cNvSpPr>
            <a:spLocks noGrp="1"/>
          </p:cNvSpPr>
          <p:nvPr>
            <p:ph idx="1"/>
          </p:nvPr>
        </p:nvSpPr>
        <p:spPr/>
        <p:txBody>
          <a:bodyPr>
            <a:normAutofit/>
          </a:bodyPr>
          <a:lstStyle/>
          <a:p>
            <a:pPr marL="0" indent="0">
              <a:buNone/>
            </a:pPr>
            <a:r>
              <a:rPr lang="en-US" sz="2000" dirty="0"/>
              <a:t>having </a:t>
            </a:r>
            <a:r>
              <a:rPr lang="en-US" sz="2000" dirty="0" smtClean="0"/>
              <a:t>meaning.</a:t>
            </a:r>
          </a:p>
          <a:p>
            <a:pPr marL="0" indent="0">
              <a:buNone/>
            </a:pPr>
            <a:r>
              <a:rPr lang="en-US" sz="2000" dirty="0" smtClean="0"/>
              <a:t>having </a:t>
            </a:r>
            <a:r>
              <a:rPr lang="en-US" sz="2000" dirty="0"/>
              <a:t>a serious, important, or useful quality or purpose.</a:t>
            </a:r>
          </a:p>
          <a:p>
            <a:pPr marL="0" indent="0">
              <a:buNone/>
            </a:pPr>
            <a:r>
              <a:rPr lang="en-US" sz="2000" dirty="0"/>
              <a:t>"making our lives rich and meaningful"</a:t>
            </a:r>
          </a:p>
        </p:txBody>
      </p:sp>
      <p:sp>
        <p:nvSpPr>
          <p:cNvPr id="7" name="Text Placeholder 6"/>
          <p:cNvSpPr>
            <a:spLocks noGrp="1"/>
          </p:cNvSpPr>
          <p:nvPr>
            <p:ph type="body" idx="10"/>
          </p:nvPr>
        </p:nvSpPr>
        <p:spPr/>
        <p:txBody>
          <a:bodyPr/>
          <a:lstStyle/>
          <a:p>
            <a:r>
              <a:rPr lang="en-US" b="1" dirty="0"/>
              <a:t>adjective</a:t>
            </a:r>
            <a:endParaRPr lang="en-US" dirty="0"/>
          </a:p>
        </p:txBody>
      </p:sp>
    </p:spTree>
    <p:extLst>
      <p:ext uri="{BB962C8B-B14F-4D97-AF65-F5344CB8AC3E}">
        <p14:creationId xmlns:p14="http://schemas.microsoft.com/office/powerpoint/2010/main" val="1655031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Resources</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smtClean="0"/>
              <a:t>Volunteering</a:t>
            </a:r>
            <a:endParaRPr lang="en-US" dirty="0"/>
          </a:p>
          <a:p>
            <a:pPr marL="0" indent="0">
              <a:buNone/>
            </a:pPr>
            <a:r>
              <a:rPr lang="en-US" u="sng" dirty="0">
                <a:hlinkClick r:id="rId3"/>
              </a:rPr>
              <a:t>https://employmentfirstma.org/files/DDSVolunteer-Unpaid_Work-Feb17.pdf</a:t>
            </a:r>
            <a:endParaRPr lang="en-US" dirty="0"/>
          </a:p>
          <a:p>
            <a:pPr marL="0" indent="0">
              <a:buNone/>
            </a:pPr>
            <a:r>
              <a:rPr lang="en-US" u="sng" dirty="0">
                <a:hlinkClick r:id="rId4"/>
              </a:rPr>
              <a:t>https://www.disabilityscoop.com/2021/06/25/zoo-program-teens-disabilities/29393/</a:t>
            </a:r>
            <a:endParaRPr lang="en-US" dirty="0"/>
          </a:p>
          <a:p>
            <a:r>
              <a:rPr lang="en-US" b="1" dirty="0"/>
              <a:t>Introduction to Community Life Engagement</a:t>
            </a:r>
            <a:endParaRPr lang="en-US" dirty="0"/>
          </a:p>
          <a:p>
            <a:pPr marL="0" indent="0">
              <a:buNone/>
            </a:pPr>
            <a:r>
              <a:rPr lang="en-US" u="sng" dirty="0">
                <a:hlinkClick r:id="rId5"/>
              </a:rPr>
              <a:t>file://dhh-isb-fs01/User%20Folders/rmorales/Downloads/ici_community-life-engagement_feb2015.pdf</a:t>
            </a:r>
            <a:endParaRPr lang="en-US" dirty="0"/>
          </a:p>
          <a:p>
            <a:pPr marL="0" indent="0">
              <a:buNone/>
            </a:pPr>
            <a:r>
              <a:rPr lang="en-US" u="sng" dirty="0">
                <a:hlinkClick r:id="rId6"/>
              </a:rPr>
              <a:t>file://dhh-isb-fs01/User%20Folders/rmorales/Downloads/community-life-engagment-guideposts.pdf</a:t>
            </a:r>
            <a:endParaRPr lang="en-US" dirty="0"/>
          </a:p>
          <a:p>
            <a:pPr marL="0" indent="0">
              <a:buNone/>
            </a:pPr>
            <a:r>
              <a:rPr lang="en-US" u="sng" dirty="0">
                <a:hlinkClick r:id="rId7"/>
              </a:rPr>
              <a:t>https://www.thinkwork.org/sites/thinkwork.org/files/files/CLE_guidepost4_brief7_F.pdf</a:t>
            </a:r>
            <a:endParaRPr lang="en-US" dirty="0"/>
          </a:p>
          <a:p>
            <a:pPr marL="0" indent="0">
              <a:buNone/>
            </a:pPr>
            <a:r>
              <a:rPr lang="en-US" u="sng" dirty="0">
                <a:hlinkClick r:id="rId8"/>
              </a:rPr>
              <a:t>https://www.thinkwork.org/sites/thinkwork.org/files/files/CLE_guidepost3_brief%206_F.pdf</a:t>
            </a:r>
            <a:endParaRPr lang="en-US" dirty="0"/>
          </a:p>
          <a:p>
            <a:pPr marL="0" indent="0">
              <a:buNone/>
            </a:pPr>
            <a:r>
              <a:rPr lang="en-US" u="sng" dirty="0">
                <a:hlinkClick r:id="rId9"/>
              </a:rPr>
              <a:t>https://www.thinkwork.org/sites/thinkwork.org/files/files/CLE_guidepost2_brief4_F.pdf</a:t>
            </a:r>
            <a:endParaRPr lang="en-US" dirty="0"/>
          </a:p>
          <a:p>
            <a:pPr marL="0" indent="0">
              <a:buNone/>
            </a:pPr>
            <a:r>
              <a:rPr lang="en-US" u="sng" dirty="0">
                <a:hlinkClick r:id="rId10"/>
              </a:rPr>
              <a:t>https://www.thinkwork.org/sites/thinkwork.org/files/files/CLE_guidepost1_brief4_F.pdf</a:t>
            </a:r>
            <a:endParaRPr lang="en-US" dirty="0"/>
          </a:p>
          <a:p>
            <a:pPr marL="0" indent="0">
              <a:buNone/>
            </a:pPr>
            <a:r>
              <a:rPr lang="en-US" u="sng" dirty="0">
                <a:hlinkClick r:id="rId11"/>
              </a:rPr>
              <a:t>https://www.thinkwork.org/sites/default/files/files/CLE_issue9_F2.pdf</a:t>
            </a:r>
            <a:endParaRPr lang="en-US" dirty="0"/>
          </a:p>
          <a:p>
            <a:pPr marL="0" indent="0">
              <a:buNone/>
            </a:pPr>
            <a:r>
              <a:rPr lang="en-US" u="sng" dirty="0">
                <a:hlinkClick r:id="rId12"/>
              </a:rPr>
              <a:t>https://</a:t>
            </a:r>
            <a:r>
              <a:rPr lang="en-US" u="sng" dirty="0" smtClean="0">
                <a:hlinkClick r:id="rId12"/>
              </a:rPr>
              <a:t>scholarworks.umb.edu/cgi/viewcontent.cgi?article=1035&amp;context=thinkwork</a:t>
            </a:r>
            <a:endParaRPr lang="en-US" u="sng" dirty="0" smtClean="0"/>
          </a:p>
          <a:p>
            <a:pPr marL="0" indent="0">
              <a:buNone/>
            </a:pPr>
            <a:endParaRPr lang="en-US" dirty="0"/>
          </a:p>
          <a:p>
            <a:pPr marL="0" lvl="0" indent="0">
              <a:buNone/>
            </a:pPr>
            <a:endParaRPr lang="en-US" sz="2400" b="1" dirty="0" smtClean="0"/>
          </a:p>
          <a:p>
            <a:pPr marL="0" lvl="0" indent="0">
              <a:buNone/>
            </a:pPr>
            <a:endParaRPr lang="en-US" sz="2400" dirty="0" smtClean="0"/>
          </a:p>
          <a:p>
            <a:pPr marL="0" lvl="0" indent="0">
              <a:buNone/>
            </a:pPr>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505409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Progress is IMPOSSIBLE without CHANGE!</a:t>
            </a:r>
            <a:endParaRPr lang="en-US" dirty="0"/>
          </a:p>
        </p:txBody>
      </p:sp>
      <p:sp>
        <p:nvSpPr>
          <p:cNvPr id="6" name="Text Placeholder 5"/>
          <p:cNvSpPr>
            <a:spLocks noGrp="1"/>
          </p:cNvSpPr>
          <p:nvPr>
            <p:ph type="body" sz="quarter" idx="13"/>
          </p:nvPr>
        </p:nvSpPr>
        <p:spPr/>
        <p:txBody>
          <a:bodyPr/>
          <a:lstStyle/>
          <a:p>
            <a:endParaRPr lang="en-US"/>
          </a:p>
        </p:txBody>
      </p:sp>
      <p:sp>
        <p:nvSpPr>
          <p:cNvPr id="3" name="Text Placeholder 2"/>
          <p:cNvSpPr>
            <a:spLocks noGrp="1"/>
          </p:cNvSpPr>
          <p:nvPr>
            <p:ph type="body" idx="1"/>
          </p:nvPr>
        </p:nvSpPr>
        <p:spPr/>
        <p:txBody>
          <a:bodyPr>
            <a:normAutofit/>
          </a:bodyPr>
          <a:lstStyle/>
          <a:p>
            <a:pPr>
              <a:spcBef>
                <a:spcPts val="0"/>
              </a:spcBef>
            </a:pPr>
            <a:r>
              <a:rPr lang="en-US" dirty="0" smtClean="0"/>
              <a:t>Rosemary Morales</a:t>
            </a:r>
          </a:p>
          <a:p>
            <a:pPr>
              <a:spcBef>
                <a:spcPts val="0"/>
              </a:spcBef>
            </a:pPr>
            <a:r>
              <a:rPr lang="en-US" dirty="0" smtClean="0">
                <a:hlinkClick r:id="rId3"/>
              </a:rPr>
              <a:t>Rosemary.morales@la.gov</a:t>
            </a:r>
            <a:endParaRPr lang="en-US" dirty="0" smtClean="0"/>
          </a:p>
          <a:p>
            <a:pPr>
              <a:spcBef>
                <a:spcPts val="0"/>
              </a:spcBef>
            </a:pPr>
            <a:endParaRPr lang="en-US" dirty="0"/>
          </a:p>
        </p:txBody>
      </p:sp>
    </p:spTree>
    <p:extLst>
      <p:ext uri="{BB962C8B-B14F-4D97-AF65-F5344CB8AC3E}">
        <p14:creationId xmlns:p14="http://schemas.microsoft.com/office/powerpoint/2010/main" val="2707123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Meaningful</a:t>
            </a:r>
            <a:endParaRPr lang="en-US" b="1" dirty="0"/>
          </a:p>
        </p:txBody>
      </p:sp>
      <p:sp>
        <p:nvSpPr>
          <p:cNvPr id="3" name="Content Placeholder 2"/>
          <p:cNvSpPr>
            <a:spLocks noGrp="1"/>
          </p:cNvSpPr>
          <p:nvPr>
            <p:ph idx="1"/>
          </p:nvPr>
        </p:nvSpPr>
        <p:spPr/>
        <p:txBody>
          <a:bodyPr/>
          <a:lstStyle/>
          <a:p>
            <a:pPr marL="0" indent="0">
              <a:buNone/>
            </a:pPr>
            <a:r>
              <a:rPr lang="en-US" sz="2800" dirty="0">
                <a:solidFill>
                  <a:schemeClr val="tx1"/>
                </a:solidFill>
              </a:rPr>
              <a:t>A </a:t>
            </a:r>
            <a:r>
              <a:rPr lang="en-US" sz="2800" dirty="0" smtClean="0">
                <a:solidFill>
                  <a:schemeClr val="tx1"/>
                </a:solidFill>
              </a:rPr>
              <a:t>“meaningful life” </a:t>
            </a:r>
            <a:r>
              <a:rPr lang="en-US" sz="2800" dirty="0">
                <a:solidFill>
                  <a:schemeClr val="tx1"/>
                </a:solidFill>
              </a:rPr>
              <a:t>is </a:t>
            </a:r>
            <a:r>
              <a:rPr lang="en-US" sz="2800" b="1" dirty="0">
                <a:solidFill>
                  <a:schemeClr val="tx1"/>
                </a:solidFill>
              </a:rPr>
              <a:t>one in which you feel engaged, connected to purpose, and able to connect your gifts and passions with your highest values</a:t>
            </a:r>
            <a:r>
              <a:rPr lang="en-US" sz="2800" dirty="0">
                <a:solidFill>
                  <a:schemeClr val="tx1"/>
                </a:solidFill>
              </a:rPr>
              <a:t>. </a:t>
            </a:r>
            <a:endParaRPr lang="en-US" sz="2800" dirty="0"/>
          </a:p>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2173723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What Makes </a:t>
            </a:r>
            <a:r>
              <a:rPr lang="en-US" b="1" dirty="0" smtClean="0"/>
              <a:t>Your Life </a:t>
            </a:r>
            <a:r>
              <a:rPr lang="en-US" b="1" dirty="0"/>
              <a:t>“Meaningful”?</a:t>
            </a:r>
          </a:p>
        </p:txBody>
      </p:sp>
      <p:pic>
        <p:nvPicPr>
          <p:cNvPr id="15" name="Content Placeholder 14"/>
          <p:cNvPicPr>
            <a:picLocks noGrp="1" noChangeAspect="1"/>
          </p:cNvPicPr>
          <p:nvPr>
            <p:ph idx="1"/>
          </p:nvPr>
        </p:nvPicPr>
        <p:blipFill>
          <a:blip r:embed="rId3"/>
          <a:stretch>
            <a:fillRect/>
          </a:stretch>
        </p:blipFill>
        <p:spPr>
          <a:xfrm>
            <a:off x="3588590" y="2743198"/>
            <a:ext cx="4373592" cy="3105511"/>
          </a:xfrm>
          <a:prstGeom prst="rect">
            <a:avLst/>
          </a:prstGeom>
        </p:spPr>
      </p:pic>
      <p:sp>
        <p:nvSpPr>
          <p:cNvPr id="14" name="Text Placeholder 1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990802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Person-Centered Planning for a Meaningful Day </a:t>
            </a:r>
            <a:endParaRPr lang="en-US" b="1" dirty="0"/>
          </a:p>
        </p:txBody>
      </p:sp>
      <p:sp>
        <p:nvSpPr>
          <p:cNvPr id="3" name="Content Placeholder 2"/>
          <p:cNvSpPr>
            <a:spLocks noGrp="1"/>
          </p:cNvSpPr>
          <p:nvPr>
            <p:ph idx="1"/>
          </p:nvPr>
        </p:nvSpPr>
        <p:spPr/>
        <p:txBody>
          <a:bodyPr/>
          <a:lstStyle/>
          <a:p>
            <a:endParaRPr lang="en-US" dirty="0"/>
          </a:p>
          <a:p>
            <a:pPr marL="0" indent="0">
              <a:buNone/>
            </a:pPr>
            <a:r>
              <a:rPr lang="en-US" dirty="0" smtClean="0"/>
              <a:t>For all people of working age (age 18-60), the person-centered planning (PCP) should include a focus on exploring Employment that identifies barriers to employment as well as supports that may be needed to address unmet needs or concerns. </a:t>
            </a:r>
          </a:p>
          <a:p>
            <a:pPr marL="0" indent="0">
              <a:buNone/>
            </a:pPr>
            <a:r>
              <a:rPr lang="en-US" dirty="0" smtClean="0"/>
              <a:t>The PCP should include the person’s interests in exploring employment and community engagement as well as other goals, needs and wants to have a meaningful life.</a:t>
            </a:r>
          </a:p>
          <a:p>
            <a:pPr marL="0" indent="0">
              <a:buNone/>
            </a:pPr>
            <a:endParaRPr lang="en-US" dirty="0" smtClean="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508244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Meaningful Day </a:t>
            </a:r>
            <a:endParaRPr lang="en-US" b="1"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sz="2400" dirty="0"/>
              <a:t>The term </a:t>
            </a:r>
            <a:r>
              <a:rPr lang="en-US" sz="2400" b="1" dirty="0"/>
              <a:t>“Meaningful Day” </a:t>
            </a:r>
            <a:r>
              <a:rPr lang="en-US" sz="2400" dirty="0"/>
              <a:t>is used to describe the individual’s entire day including unpaid supports and paid day and employment services in the NOW, ROW and Supports Waiver.</a:t>
            </a:r>
          </a:p>
          <a:p>
            <a:pPr>
              <a:buFont typeface="Wingdings" panose="05000000000000000000" pitchFamily="2" charset="2"/>
              <a:buChar char="Ø"/>
            </a:pPr>
            <a:r>
              <a:rPr lang="en-US" sz="2400" b="1" dirty="0" smtClean="0"/>
              <a:t>The Purpose of “Meaningful Day” services is to support participants of working age on their path to employment (no matter where they are on that path), including wrap around supports and for individuals of retirement age to take part in retirement activities.</a:t>
            </a:r>
            <a:endParaRPr lang="en-US" sz="2400" b="1" dirty="0"/>
          </a:p>
          <a:p>
            <a:r>
              <a:rPr lang="en-US" sz="2400" dirty="0" smtClean="0"/>
              <a:t>Each person should be supported to build a day, a week and a life that is full of meaning, based on their individual person-centered outcomes, goals, interest and needs.  </a:t>
            </a:r>
          </a:p>
          <a:p>
            <a:r>
              <a:rPr lang="en-US" sz="2400" dirty="0" smtClean="0"/>
              <a:t>Supports should include natural, community, local and state resources in addition to waiver services.</a:t>
            </a:r>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504371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14695"/>
            <a:ext cx="10688498" cy="964537"/>
          </a:xfrm>
        </p:spPr>
        <p:txBody>
          <a:bodyPr>
            <a:normAutofit/>
          </a:bodyPr>
          <a:lstStyle/>
          <a:p>
            <a:pPr algn="ctr"/>
            <a:r>
              <a:rPr lang="en-US" b="1" dirty="0" smtClean="0"/>
              <a:t>Meaningful Day</a:t>
            </a:r>
            <a:endParaRPr lang="en-US" dirty="0"/>
          </a:p>
        </p:txBody>
      </p:sp>
      <p:sp>
        <p:nvSpPr>
          <p:cNvPr id="6" name="Content Placeholder 5"/>
          <p:cNvSpPr>
            <a:spLocks noGrp="1"/>
          </p:cNvSpPr>
          <p:nvPr>
            <p:ph idx="1"/>
          </p:nvPr>
        </p:nvSpPr>
        <p:spPr/>
        <p:txBody>
          <a:bodyPr>
            <a:normAutofit/>
          </a:bodyPr>
          <a:lstStyle/>
          <a:p>
            <a:r>
              <a:rPr lang="en-US" sz="2000" b="1" dirty="0"/>
              <a:t>Meaningful Day </a:t>
            </a:r>
            <a:r>
              <a:rPr lang="en-US" sz="2000" dirty="0"/>
              <a:t>services are based on the belief that all individuals with developmental disabilities can work when given the opportunity, training, and supports that build on a person’s strengths and individual social networks.  </a:t>
            </a:r>
            <a:endParaRPr lang="en-US" sz="2000" dirty="0" smtClean="0"/>
          </a:p>
          <a:p>
            <a:r>
              <a:rPr lang="en-US" sz="2000" dirty="0" smtClean="0"/>
              <a:t>Employment </a:t>
            </a:r>
            <a:r>
              <a:rPr lang="en-US" sz="2000" dirty="0"/>
              <a:t>should be viewed as the first service choice considered for </a:t>
            </a:r>
            <a:r>
              <a:rPr lang="en-US" sz="2000" dirty="0" smtClean="0"/>
              <a:t>ALL people </a:t>
            </a:r>
            <a:r>
              <a:rPr lang="en-US" sz="2000" dirty="0"/>
              <a:t>of </a:t>
            </a:r>
            <a:r>
              <a:rPr lang="en-US" sz="2000" dirty="0" smtClean="0"/>
              <a:t>working </a:t>
            </a:r>
            <a:r>
              <a:rPr lang="en-US" sz="2000" dirty="0"/>
              <a:t>age, but not the only </a:t>
            </a:r>
            <a:r>
              <a:rPr lang="en-US" sz="2000" dirty="0" smtClean="0"/>
              <a:t>choice, as other services may wrap around to support the person as needed.</a:t>
            </a:r>
          </a:p>
          <a:p>
            <a:r>
              <a:rPr lang="en-US" sz="2000" dirty="0" smtClean="0"/>
              <a:t>Activities should be focused on keeping, learning or improving skills and functioning for daily living.  However, what activities a person chooses is going to be based on their outcomes, goals, experiences and barriers.</a:t>
            </a:r>
          </a:p>
          <a:p>
            <a:r>
              <a:rPr lang="en-US" sz="2000" dirty="0"/>
              <a:t>All </a:t>
            </a:r>
            <a:r>
              <a:rPr lang="en-US" sz="2000" b="1" dirty="0"/>
              <a:t>Meaningful Day </a:t>
            </a:r>
            <a:r>
              <a:rPr lang="en-US" sz="2000" dirty="0"/>
              <a:t>services should be designed to support the facilitation of community membership and the highest level of independence appropriate.</a:t>
            </a:r>
          </a:p>
          <a:p>
            <a:endParaRPr lang="en-US" sz="2000" dirty="0"/>
          </a:p>
          <a:p>
            <a:endParaRPr lang="en-US" sz="2000" dirty="0"/>
          </a:p>
        </p:txBody>
      </p:sp>
      <p:sp>
        <p:nvSpPr>
          <p:cNvPr id="7" name="Text Placeholder 6"/>
          <p:cNvSpPr>
            <a:spLocks noGrp="1"/>
          </p:cNvSpPr>
          <p:nvPr>
            <p:ph type="body" idx="10"/>
          </p:nvPr>
        </p:nvSpPr>
        <p:spPr/>
        <p:txBody>
          <a:bodyPr/>
          <a:lstStyle/>
          <a:p>
            <a:endParaRPr lang="en-US"/>
          </a:p>
        </p:txBody>
      </p:sp>
    </p:spTree>
    <p:extLst>
      <p:ext uri="{BB962C8B-B14F-4D97-AF65-F5344CB8AC3E}">
        <p14:creationId xmlns:p14="http://schemas.microsoft.com/office/powerpoint/2010/main" val="2057324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0098AA"/>
      </a:accent1>
      <a:accent2>
        <a:srgbClr val="002147"/>
      </a:accent2>
      <a:accent3>
        <a:srgbClr val="00B1C4"/>
      </a:accent3>
      <a:accent4>
        <a:srgbClr val="8AD394"/>
      </a:accent4>
      <a:accent5>
        <a:srgbClr val="005ABC"/>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HH_PrsntnTmple_2015_TEMPLATE.pptx" id="{0ECDA061-C0F1-4A6D-AE54-FA17D641BC7A}" vid="{A4C16152-6DA5-4B7E-B0F0-CB4C5073B8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13901</TotalTime>
  <Words>3293</Words>
  <Application>Microsoft Office PowerPoint</Application>
  <PresentationFormat>Widescreen</PresentationFormat>
  <Paragraphs>275</Paragraphs>
  <Slides>41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Cambria</vt:lpstr>
      <vt:lpstr>Georgia</vt:lpstr>
      <vt:lpstr>Trebuchet MS</vt:lpstr>
      <vt:lpstr>Wingdings</vt:lpstr>
      <vt:lpstr>Wingdings 2</vt:lpstr>
      <vt:lpstr>Wingdings 3</vt:lpstr>
      <vt:lpstr>Facet</vt:lpstr>
      <vt:lpstr>Building a Meaningful Adult Life</vt:lpstr>
      <vt:lpstr>Goals of Presentation</vt:lpstr>
      <vt:lpstr>It’s a NEW Day for Day Services </vt:lpstr>
      <vt:lpstr>Meaningful /mēniNGfəl/</vt:lpstr>
      <vt:lpstr>Meaningful</vt:lpstr>
      <vt:lpstr>What Makes Your Life “Meaningful”?</vt:lpstr>
      <vt:lpstr>Person-Centered Planning for a Meaningful Day </vt:lpstr>
      <vt:lpstr>Meaningful Day </vt:lpstr>
      <vt:lpstr>Meaningful Day</vt:lpstr>
      <vt:lpstr>Building a Meaningful Day</vt:lpstr>
      <vt:lpstr>Personal Strengths and Assets</vt:lpstr>
      <vt:lpstr>Community Resources</vt:lpstr>
      <vt:lpstr>Technology </vt:lpstr>
      <vt:lpstr>Relationships</vt:lpstr>
      <vt:lpstr>Eligibility Supports</vt:lpstr>
      <vt:lpstr>Employment and Community</vt:lpstr>
      <vt:lpstr>Community Life Engagement</vt:lpstr>
      <vt:lpstr>Community Life Engagement</vt:lpstr>
      <vt:lpstr>Community Life Engagement</vt:lpstr>
      <vt:lpstr>Community Life Engagement</vt:lpstr>
      <vt:lpstr>Why Is Community Life Engagement  Important</vt:lpstr>
      <vt:lpstr>Why Is Community Life Engagement Important</vt:lpstr>
      <vt:lpstr>Community Life Engagement and Employment</vt:lpstr>
      <vt:lpstr>ICI Guideposts for CLE</vt:lpstr>
      <vt:lpstr>Guidepost 1: Individualized supports for each person  </vt:lpstr>
      <vt:lpstr>Guidepost 2: Promote community membership and contribution</vt:lpstr>
      <vt:lpstr>Guidepost 3: Use human and social capital to decrease dependence on paid supports</vt:lpstr>
      <vt:lpstr>Guidepost 4: Ensure that supports are outcome-oriented and regularly monitored</vt:lpstr>
      <vt:lpstr> Waiver Services </vt:lpstr>
      <vt:lpstr>Community Life Engagement Service</vt:lpstr>
      <vt:lpstr>Community Life Engagement Service Rates</vt:lpstr>
      <vt:lpstr>Community Career Planning </vt:lpstr>
      <vt:lpstr>Community Career Planning Service Rates </vt:lpstr>
      <vt:lpstr>Individual Supported Employment </vt:lpstr>
      <vt:lpstr>Onsite Day Habilitation </vt:lpstr>
      <vt:lpstr>Onsite Prevocational Services</vt:lpstr>
      <vt:lpstr>Group Employment</vt:lpstr>
      <vt:lpstr>Wrap Up and Questions</vt:lpstr>
      <vt:lpstr>Questions</vt:lpstr>
      <vt:lpstr>Resources</vt:lpstr>
      <vt:lpstr>Progress is IMPOSSIBLE without CHANGE!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 Slusher</dc:creator>
  <cp:lastModifiedBy>Rosemary Morales</cp:lastModifiedBy>
  <cp:revision>390</cp:revision>
  <cp:lastPrinted>2016-09-21T20:04:33Z</cp:lastPrinted>
  <dcterms:created xsi:type="dcterms:W3CDTF">2015-09-15T20:11:55Z</dcterms:created>
  <dcterms:modified xsi:type="dcterms:W3CDTF">2022-12-07T17:53:04Z</dcterms:modified>
</cp:coreProperties>
</file>