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2332" y="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47576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47576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47576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9054772"/>
            <a:ext cx="7772400" cy="1003935"/>
          </a:xfrm>
          <a:custGeom>
            <a:avLst/>
            <a:gdLst/>
            <a:ahLst/>
            <a:cxnLst/>
            <a:rect l="l" t="t" r="r" b="b"/>
            <a:pathLst>
              <a:path w="7772400" h="1003934">
                <a:moveTo>
                  <a:pt x="0" y="0"/>
                </a:moveTo>
                <a:lnTo>
                  <a:pt x="7772384" y="0"/>
                </a:lnTo>
                <a:lnTo>
                  <a:pt x="7772384" y="1003608"/>
                </a:lnTo>
                <a:lnTo>
                  <a:pt x="0" y="1003608"/>
                </a:lnTo>
                <a:lnTo>
                  <a:pt x="0" y="0"/>
                </a:lnTo>
                <a:close/>
              </a:path>
            </a:pathLst>
          </a:custGeom>
          <a:solidFill>
            <a:srgbClr val="E2EB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97762" y="821821"/>
            <a:ext cx="3633470" cy="8788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47576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9.png"/><Relationship Id="rId18" Type="http://schemas.openxmlformats.org/officeDocument/2006/relationships/hyperlink" Target="https://www.slic-la.org/" TargetMode="External"/><Relationship Id="rId3" Type="http://schemas.openxmlformats.org/officeDocument/2006/relationships/image" Target="../media/image2.png"/><Relationship Id="rId21" Type="http://schemas.openxmlformats.org/officeDocument/2006/relationships/hyperlink" Target="http://ldh.la.gov/index.cfm/page/318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8.png"/><Relationship Id="rId17" Type="http://schemas.openxmlformats.org/officeDocument/2006/relationships/image" Target="../media/image13.png"/><Relationship Id="rId2" Type="http://schemas.openxmlformats.org/officeDocument/2006/relationships/image" Target="../media/image1.png"/><Relationship Id="rId16" Type="http://schemas.openxmlformats.org/officeDocument/2006/relationships/image" Target="../media/image12.png"/><Relationship Id="rId20" Type="http://schemas.openxmlformats.org/officeDocument/2006/relationships/hyperlink" Target="mailto:lcd@la.gov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ffiliatedblind.org/" TargetMode="External"/><Relationship Id="rId11" Type="http://schemas.openxmlformats.org/officeDocument/2006/relationships/hyperlink" Target="http://www.nhilc.org/" TargetMode="External"/><Relationship Id="rId5" Type="http://schemas.openxmlformats.org/officeDocument/2006/relationships/image" Target="../media/image3.png"/><Relationship Id="rId15" Type="http://schemas.openxmlformats.org/officeDocument/2006/relationships/image" Target="../media/image11.png"/><Relationship Id="rId10" Type="http://schemas.openxmlformats.org/officeDocument/2006/relationships/image" Target="../media/image7.png"/><Relationship Id="rId19" Type="http://schemas.openxmlformats.org/officeDocument/2006/relationships/image" Target="../media/image14.png"/><Relationship Id="rId4" Type="http://schemas.openxmlformats.org/officeDocument/2006/relationships/hyperlink" Target="https://www.lighthouselouisiana.org/" TargetMode="External"/><Relationship Id="rId9" Type="http://schemas.openxmlformats.org/officeDocument/2006/relationships/image" Target="../media/image6.png"/><Relationship Id="rId1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8.png"/><Relationship Id="rId18" Type="http://schemas.openxmlformats.org/officeDocument/2006/relationships/image" Target="../media/image13.png"/><Relationship Id="rId3" Type="http://schemas.openxmlformats.org/officeDocument/2006/relationships/image" Target="../media/image2.png"/><Relationship Id="rId21" Type="http://schemas.openxmlformats.org/officeDocument/2006/relationships/hyperlink" Target="http://ldh.la.gov/index.cfm/page/318" TargetMode="External"/><Relationship Id="rId7" Type="http://schemas.openxmlformats.org/officeDocument/2006/relationships/image" Target="../media/image16.png"/><Relationship Id="rId12" Type="http://schemas.openxmlformats.org/officeDocument/2006/relationships/hyperlink" Target="http://www.nhilc.org/" TargetMode="External"/><Relationship Id="rId17" Type="http://schemas.openxmlformats.org/officeDocument/2006/relationships/image" Target="../media/image12.png"/><Relationship Id="rId2" Type="http://schemas.openxmlformats.org/officeDocument/2006/relationships/image" Target="../media/image1.png"/><Relationship Id="rId16" Type="http://schemas.openxmlformats.org/officeDocument/2006/relationships/image" Target="../media/image11.png"/><Relationship Id="rId20" Type="http://schemas.openxmlformats.org/officeDocument/2006/relationships/hyperlink" Target="mailto:lcd@la.gov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ffiliatedblind.org/" TargetMode="External"/><Relationship Id="rId11" Type="http://schemas.openxmlformats.org/officeDocument/2006/relationships/image" Target="../media/image7.png"/><Relationship Id="rId5" Type="http://schemas.openxmlformats.org/officeDocument/2006/relationships/image" Target="../media/image15.png"/><Relationship Id="rId15" Type="http://schemas.openxmlformats.org/officeDocument/2006/relationships/image" Target="../media/image19.png"/><Relationship Id="rId10" Type="http://schemas.openxmlformats.org/officeDocument/2006/relationships/hyperlink" Target="https://www.slic-la.org/" TargetMode="External"/><Relationship Id="rId19" Type="http://schemas.openxmlformats.org/officeDocument/2006/relationships/image" Target="../media/image20.png"/><Relationship Id="rId4" Type="http://schemas.openxmlformats.org/officeDocument/2006/relationships/hyperlink" Target="https://www.lighthouselouisiana.org/" TargetMode="External"/><Relationship Id="rId9" Type="http://schemas.openxmlformats.org/officeDocument/2006/relationships/image" Target="../media/image18.png"/><Relationship Id="rId1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jlemar@lighthouselouisiana.org" TargetMode="External"/><Relationship Id="rId13" Type="http://schemas.openxmlformats.org/officeDocument/2006/relationships/hyperlink" Target="mailto:christines@affiliatedblind.org" TargetMode="External"/><Relationship Id="rId18" Type="http://schemas.openxmlformats.org/officeDocument/2006/relationships/hyperlink" Target="mailto:kaylac@slic-la.org" TargetMode="External"/><Relationship Id="rId26" Type="http://schemas.openxmlformats.org/officeDocument/2006/relationships/hyperlink" Target="mailto:kzangla@nhilc.org" TargetMode="External"/><Relationship Id="rId3" Type="http://schemas.openxmlformats.org/officeDocument/2006/relationships/image" Target="../media/image2.png"/><Relationship Id="rId21" Type="http://schemas.openxmlformats.org/officeDocument/2006/relationships/hyperlink" Target="mailto:mona@slic-la.org" TargetMode="External"/><Relationship Id="rId34" Type="http://schemas.openxmlformats.org/officeDocument/2006/relationships/image" Target="../media/image30.png"/><Relationship Id="rId7" Type="http://schemas.openxmlformats.org/officeDocument/2006/relationships/hyperlink" Target="mailto:efussell@lighthouselouisiana.org" TargetMode="External"/><Relationship Id="rId12" Type="http://schemas.openxmlformats.org/officeDocument/2006/relationships/hyperlink" Target="mailto:lynnb@affiliatedblind.org" TargetMode="External"/><Relationship Id="rId17" Type="http://schemas.openxmlformats.org/officeDocument/2006/relationships/hyperlink" Target="mailto:danielle@slic-la.org" TargetMode="External"/><Relationship Id="rId25" Type="http://schemas.openxmlformats.org/officeDocument/2006/relationships/hyperlink" Target="mailto:afields@nhilc.org" TargetMode="External"/><Relationship Id="rId33" Type="http://schemas.openxmlformats.org/officeDocument/2006/relationships/image" Target="../media/image29.png"/><Relationship Id="rId38" Type="http://schemas.openxmlformats.org/officeDocument/2006/relationships/hyperlink" Target="mailto:ngray@nhilc.org" TargetMode="External"/><Relationship Id="rId2" Type="http://schemas.openxmlformats.org/officeDocument/2006/relationships/image" Target="../media/image1.png"/><Relationship Id="rId16" Type="http://schemas.openxmlformats.org/officeDocument/2006/relationships/hyperlink" Target="mailto:paige@slic.-la.org" TargetMode="External"/><Relationship Id="rId20" Type="http://schemas.openxmlformats.org/officeDocument/2006/relationships/hyperlink" Target="mailto:phillip@slic-la.org" TargetMode="External"/><Relationship Id="rId29" Type="http://schemas.openxmlformats.org/officeDocument/2006/relationships/image" Target="../media/image25.png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dbudgewater@lighthouselouisiana.org" TargetMode="External"/><Relationship Id="rId11" Type="http://schemas.openxmlformats.org/officeDocument/2006/relationships/hyperlink" Target="mailto:srobinson@lighthouselouisiana.org" TargetMode="External"/><Relationship Id="rId24" Type="http://schemas.openxmlformats.org/officeDocument/2006/relationships/hyperlink" Target="mailto:pyoruw@nhilc.org" TargetMode="External"/><Relationship Id="rId32" Type="http://schemas.openxmlformats.org/officeDocument/2006/relationships/image" Target="../media/image28.png"/><Relationship Id="rId37" Type="http://schemas.openxmlformats.org/officeDocument/2006/relationships/hyperlink" Target="mailto:gdean@nhilc.org" TargetMode="External"/><Relationship Id="rId5" Type="http://schemas.openxmlformats.org/officeDocument/2006/relationships/image" Target="../media/image22.png"/><Relationship Id="rId15" Type="http://schemas.openxmlformats.org/officeDocument/2006/relationships/hyperlink" Target="mailto:mitch@slic-la.org" TargetMode="External"/><Relationship Id="rId23" Type="http://schemas.openxmlformats.org/officeDocument/2006/relationships/hyperlink" Target="mailto:shannon@slic-la.org" TargetMode="External"/><Relationship Id="rId28" Type="http://schemas.openxmlformats.org/officeDocument/2006/relationships/image" Target="../media/image24.png"/><Relationship Id="rId36" Type="http://schemas.openxmlformats.org/officeDocument/2006/relationships/hyperlink" Target="mailto:mitchiddins@nhilc.org" TargetMode="External"/><Relationship Id="rId10" Type="http://schemas.openxmlformats.org/officeDocument/2006/relationships/hyperlink" Target="mailto:dmoore@lighthouselouisiana.org" TargetMode="External"/><Relationship Id="rId19" Type="http://schemas.openxmlformats.org/officeDocument/2006/relationships/hyperlink" Target="mailto:rdartez@slic-la.org" TargetMode="External"/><Relationship Id="rId31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hyperlink" Target="mailto:bholland@lighthouselouisiana.org" TargetMode="External"/><Relationship Id="rId14" Type="http://schemas.openxmlformats.org/officeDocument/2006/relationships/hyperlink" Target="mailto:eileenl@affiliatedblind.org" TargetMode="External"/><Relationship Id="rId22" Type="http://schemas.openxmlformats.org/officeDocument/2006/relationships/hyperlink" Target="mailto:allison@slic-la.org" TargetMode="External"/><Relationship Id="rId27" Type="http://schemas.openxmlformats.org/officeDocument/2006/relationships/image" Target="../media/image23.png"/><Relationship Id="rId30" Type="http://schemas.openxmlformats.org/officeDocument/2006/relationships/image" Target="../media/image26.png"/><Relationship Id="rId35" Type="http://schemas.openxmlformats.org/officeDocument/2006/relationships/hyperlink" Target="mailto:lfoster@nhilc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71441" y="453079"/>
            <a:ext cx="367411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solidFill>
                  <a:srgbClr val="475768"/>
                </a:solidFill>
                <a:latin typeface="Calibri"/>
                <a:cs typeface="Calibri"/>
              </a:rPr>
              <a:t>Louisiana Commission </a:t>
            </a:r>
            <a:r>
              <a:rPr sz="2000" b="1" spc="-15" dirty="0">
                <a:solidFill>
                  <a:srgbClr val="475768"/>
                </a:solidFill>
                <a:latin typeface="Calibri"/>
                <a:cs typeface="Calibri"/>
              </a:rPr>
              <a:t>for </a:t>
            </a:r>
            <a:r>
              <a:rPr sz="2000" b="1" spc="-5" dirty="0">
                <a:solidFill>
                  <a:srgbClr val="475768"/>
                </a:solidFill>
                <a:latin typeface="Calibri"/>
                <a:cs typeface="Calibri"/>
              </a:rPr>
              <a:t>the</a:t>
            </a:r>
            <a:r>
              <a:rPr sz="2000" b="1" spc="-55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475768"/>
                </a:solidFill>
                <a:latin typeface="Calibri"/>
                <a:cs typeface="Calibri"/>
              </a:rPr>
              <a:t>Deaf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71441" y="753821"/>
            <a:ext cx="363347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Regional </a:t>
            </a:r>
            <a:r>
              <a:rPr spc="-5" dirty="0"/>
              <a:t>Service</a:t>
            </a:r>
            <a:r>
              <a:rPr spc="-40" dirty="0"/>
              <a:t> </a:t>
            </a:r>
            <a:r>
              <a:rPr spc="-20" dirty="0"/>
              <a:t>Centers</a:t>
            </a:r>
          </a:p>
        </p:txBody>
      </p:sp>
      <p:sp>
        <p:nvSpPr>
          <p:cNvPr id="4" name="object 4"/>
          <p:cNvSpPr/>
          <p:nvPr/>
        </p:nvSpPr>
        <p:spPr>
          <a:xfrm>
            <a:off x="434182" y="436139"/>
            <a:ext cx="2609630" cy="2444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164253" y="9609885"/>
            <a:ext cx="31750" cy="12700"/>
          </a:xfrm>
          <a:custGeom>
            <a:avLst/>
            <a:gdLst/>
            <a:ahLst/>
            <a:cxnLst/>
            <a:rect l="l" t="t" r="r" b="b"/>
            <a:pathLst>
              <a:path w="31750" h="12700">
                <a:moveTo>
                  <a:pt x="0" y="0"/>
                </a:moveTo>
                <a:lnTo>
                  <a:pt x="31556" y="0"/>
                </a:lnTo>
                <a:lnTo>
                  <a:pt x="31556" y="12572"/>
                </a:lnTo>
                <a:lnTo>
                  <a:pt x="0" y="12572"/>
                </a:lnTo>
                <a:lnTo>
                  <a:pt x="0" y="0"/>
                </a:lnTo>
                <a:close/>
              </a:path>
            </a:pathLst>
          </a:custGeom>
          <a:solidFill>
            <a:srgbClr val="4757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189723" y="9322447"/>
            <a:ext cx="1079618" cy="3078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4238547"/>
            <a:ext cx="7769859" cy="0"/>
          </a:xfrm>
          <a:custGeom>
            <a:avLst/>
            <a:gdLst/>
            <a:ahLst/>
            <a:cxnLst/>
            <a:rect l="l" t="t" r="r" b="b"/>
            <a:pathLst>
              <a:path w="7769859">
                <a:moveTo>
                  <a:pt x="0" y="0"/>
                </a:moveTo>
                <a:lnTo>
                  <a:pt x="7769236" y="0"/>
                </a:lnTo>
              </a:path>
            </a:pathLst>
          </a:custGeom>
          <a:ln w="28574">
            <a:solidFill>
              <a:srgbClr val="4757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5484395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368" y="0"/>
                </a:lnTo>
              </a:path>
            </a:pathLst>
          </a:custGeom>
          <a:ln w="28574">
            <a:solidFill>
              <a:srgbClr val="475768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811" y="7706404"/>
            <a:ext cx="7766050" cy="0"/>
          </a:xfrm>
          <a:custGeom>
            <a:avLst/>
            <a:gdLst/>
            <a:ahLst/>
            <a:cxnLst/>
            <a:rect l="l" t="t" r="r" b="b"/>
            <a:pathLst>
              <a:path w="7766050">
                <a:moveTo>
                  <a:pt x="0" y="0"/>
                </a:moveTo>
                <a:lnTo>
                  <a:pt x="7765571" y="0"/>
                </a:lnTo>
              </a:path>
            </a:pathLst>
          </a:custGeom>
          <a:ln w="28574">
            <a:solidFill>
              <a:srgbClr val="4757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811" y="8951506"/>
            <a:ext cx="7766050" cy="0"/>
          </a:xfrm>
          <a:custGeom>
            <a:avLst/>
            <a:gdLst/>
            <a:ahLst/>
            <a:cxnLst/>
            <a:rect l="l" t="t" r="r" b="b"/>
            <a:pathLst>
              <a:path w="7766050">
                <a:moveTo>
                  <a:pt x="0" y="0"/>
                </a:moveTo>
                <a:lnTo>
                  <a:pt x="7765571" y="0"/>
                </a:lnTo>
              </a:path>
            </a:pathLst>
          </a:custGeom>
          <a:ln w="28574">
            <a:solidFill>
              <a:srgbClr val="4757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2942994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368" y="0"/>
                </a:lnTo>
              </a:path>
            </a:pathLst>
          </a:custGeom>
          <a:ln w="28574">
            <a:solidFill>
              <a:srgbClr val="475768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75103" y="4226445"/>
            <a:ext cx="3260090" cy="121031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1400" b="1" spc="-10" dirty="0">
                <a:solidFill>
                  <a:srgbClr val="475768"/>
                </a:solidFill>
                <a:latin typeface="Calibri"/>
                <a:cs typeface="Calibri"/>
              </a:rPr>
              <a:t>Baton Rouge/Covington Area: Regions </a:t>
            </a:r>
            <a:r>
              <a:rPr sz="1400" b="1" dirty="0">
                <a:solidFill>
                  <a:srgbClr val="475768"/>
                </a:solidFill>
                <a:latin typeface="Calibri"/>
                <a:cs typeface="Calibri"/>
              </a:rPr>
              <a:t>2 &amp;</a:t>
            </a:r>
            <a:r>
              <a:rPr sz="1400" b="1" spc="-15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475768"/>
                </a:solidFill>
                <a:latin typeface="Calibri"/>
                <a:cs typeface="Calibri"/>
              </a:rPr>
              <a:t>9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100" i="1" spc="-10" dirty="0">
                <a:solidFill>
                  <a:srgbClr val="475768"/>
                </a:solidFill>
                <a:latin typeface="Calibri"/>
                <a:cs typeface="Calibri"/>
              </a:rPr>
              <a:t>Lighthouse </a:t>
            </a:r>
            <a:r>
              <a:rPr sz="1100" i="1" spc="-5" dirty="0">
                <a:solidFill>
                  <a:srgbClr val="475768"/>
                </a:solidFill>
                <a:latin typeface="Calibri"/>
                <a:cs typeface="Calibri"/>
              </a:rPr>
              <a:t>Louisiana</a:t>
            </a:r>
            <a:endParaRPr sz="1100">
              <a:latin typeface="Calibri"/>
              <a:cs typeface="Calibri"/>
            </a:endParaRPr>
          </a:p>
          <a:p>
            <a:pPr marL="12700" marR="748665">
              <a:lnSpc>
                <a:spcPct val="107000"/>
              </a:lnSpc>
            </a:pP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One American Place, 301 </a:t>
            </a:r>
            <a:r>
              <a:rPr sz="1100" dirty="0">
                <a:solidFill>
                  <a:srgbClr val="475768"/>
                </a:solidFill>
                <a:latin typeface="Calibri"/>
                <a:cs typeface="Calibri"/>
              </a:rPr>
              <a:t>N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Main St,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Ste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150 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Baton Rouge,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LA 70825 </a:t>
            </a:r>
            <a:r>
              <a:rPr sz="1100" dirty="0">
                <a:solidFill>
                  <a:srgbClr val="475768"/>
                </a:solidFill>
                <a:latin typeface="Calibri"/>
                <a:cs typeface="Calibri"/>
              </a:rPr>
              <a:t>|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(225)</a:t>
            </a:r>
            <a:r>
              <a:rPr sz="1100" spc="-35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529-2749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1100" spc="-20" dirty="0">
                <a:solidFill>
                  <a:srgbClr val="475768"/>
                </a:solidFill>
                <a:latin typeface="Calibri"/>
                <a:cs typeface="Calibri"/>
              </a:rPr>
              <a:t>Toll-Free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(888) 792-0163 </a:t>
            </a:r>
            <a:r>
              <a:rPr sz="1100" dirty="0">
                <a:solidFill>
                  <a:srgbClr val="475768"/>
                </a:solidFill>
                <a:latin typeface="Calibri"/>
                <a:cs typeface="Calibri"/>
              </a:rPr>
              <a:t>|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VP (225) 224-3147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1100" u="sng" spc="-10" dirty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4"/>
              </a:rPr>
              <a:t>lighthouselouisiana.org</a:t>
            </a:r>
            <a:r>
              <a:rPr sz="1100" spc="-5" dirty="0">
                <a:solidFill>
                  <a:srgbClr val="00ABCC"/>
                </a:solidFill>
                <a:latin typeface="Calibri"/>
                <a:cs typeface="Calibri"/>
                <a:hlinkClick r:id="rId4"/>
              </a:rPr>
              <a:t> </a:t>
            </a:r>
            <a:r>
              <a:rPr sz="1100" dirty="0">
                <a:solidFill>
                  <a:srgbClr val="00ABCC"/>
                </a:solidFill>
                <a:latin typeface="Calibri"/>
                <a:cs typeface="Calibri"/>
              </a:rPr>
              <a:t>|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15125" y="4351458"/>
            <a:ext cx="128229" cy="1252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07013" y="5534411"/>
            <a:ext cx="2700655" cy="982344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1400" b="1" spc="-20" dirty="0">
                <a:solidFill>
                  <a:srgbClr val="475768"/>
                </a:solidFill>
                <a:latin typeface="Calibri"/>
                <a:cs typeface="Calibri"/>
              </a:rPr>
              <a:t>Lafayette</a:t>
            </a:r>
            <a:r>
              <a:rPr sz="1400" b="1" spc="-10" dirty="0">
                <a:solidFill>
                  <a:srgbClr val="475768"/>
                </a:solidFill>
                <a:latin typeface="Calibri"/>
                <a:cs typeface="Calibri"/>
              </a:rPr>
              <a:t> Parish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100" i="1" spc="-5" dirty="0">
                <a:solidFill>
                  <a:srgbClr val="475768"/>
                </a:solidFill>
                <a:latin typeface="Calibri"/>
                <a:cs typeface="Calibri"/>
              </a:rPr>
              <a:t>Affiliated Blind of La. </a:t>
            </a:r>
            <a:r>
              <a:rPr sz="1100" i="1" spc="-15" dirty="0">
                <a:solidFill>
                  <a:srgbClr val="475768"/>
                </a:solidFill>
                <a:latin typeface="Calibri"/>
                <a:cs typeface="Calibri"/>
              </a:rPr>
              <a:t>Training</a:t>
            </a:r>
            <a:r>
              <a:rPr sz="1100" i="1" spc="-45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100" i="1" spc="-10" dirty="0">
                <a:solidFill>
                  <a:srgbClr val="475768"/>
                </a:solidFill>
                <a:latin typeface="Calibri"/>
                <a:cs typeface="Calibri"/>
              </a:rPr>
              <a:t>Center</a:t>
            </a:r>
            <a:endParaRPr sz="1100">
              <a:latin typeface="Calibri"/>
              <a:cs typeface="Calibri"/>
            </a:endParaRPr>
          </a:p>
          <a:p>
            <a:pPr marL="12700" marR="5080">
              <a:lnSpc>
                <a:spcPct val="107000"/>
              </a:lnSpc>
            </a:pP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409 </a:t>
            </a:r>
            <a:r>
              <a:rPr sz="1100" spc="-60" dirty="0">
                <a:solidFill>
                  <a:srgbClr val="475768"/>
                </a:solidFill>
                <a:latin typeface="Calibri"/>
                <a:cs typeface="Calibri"/>
              </a:rPr>
              <a:t>W.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St. Mary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Boulevard, </a:t>
            </a:r>
            <a:r>
              <a:rPr sz="1100" spc="-15" dirty="0">
                <a:solidFill>
                  <a:srgbClr val="475768"/>
                </a:solidFill>
                <a:latin typeface="Calibri"/>
                <a:cs typeface="Calibri"/>
              </a:rPr>
              <a:t>Lafayette,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LA 70506  (337) 234-6492 </a:t>
            </a:r>
            <a:r>
              <a:rPr sz="1100" dirty="0">
                <a:solidFill>
                  <a:srgbClr val="475768"/>
                </a:solidFill>
                <a:latin typeface="Calibri"/>
                <a:cs typeface="Calibri"/>
              </a:rPr>
              <a:t>|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VP (337)</a:t>
            </a:r>
            <a:r>
              <a:rPr sz="1100" spc="-30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205-0500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u="sng" spc="-10" dirty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6"/>
              </a:rPr>
              <a:t>affiliatedblind.org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43578" y="5638699"/>
            <a:ext cx="125399" cy="1253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91962" y="2971119"/>
            <a:ext cx="3013710" cy="982344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1400" b="1" spc="-5" dirty="0">
                <a:solidFill>
                  <a:srgbClr val="475768"/>
                </a:solidFill>
                <a:latin typeface="Calibri"/>
                <a:cs typeface="Calibri"/>
              </a:rPr>
              <a:t>New Orleans </a:t>
            </a:r>
            <a:r>
              <a:rPr sz="1400" b="1" spc="-10" dirty="0">
                <a:solidFill>
                  <a:srgbClr val="475768"/>
                </a:solidFill>
                <a:latin typeface="Calibri"/>
                <a:cs typeface="Calibri"/>
              </a:rPr>
              <a:t>Area: Regions </a:t>
            </a:r>
            <a:r>
              <a:rPr sz="1400" b="1" dirty="0">
                <a:solidFill>
                  <a:srgbClr val="475768"/>
                </a:solidFill>
                <a:latin typeface="Calibri"/>
                <a:cs typeface="Calibri"/>
              </a:rPr>
              <a:t>1 &amp;</a:t>
            </a:r>
            <a:r>
              <a:rPr sz="1400" b="1" spc="-20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475768"/>
                </a:solidFill>
                <a:latin typeface="Calibri"/>
                <a:cs typeface="Calibri"/>
              </a:rPr>
              <a:t>3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100" i="1" spc="-10" dirty="0">
                <a:solidFill>
                  <a:srgbClr val="475768"/>
                </a:solidFill>
                <a:latin typeface="Calibri"/>
                <a:cs typeface="Calibri"/>
              </a:rPr>
              <a:t>Lighthouse </a:t>
            </a:r>
            <a:r>
              <a:rPr sz="1100" i="1" spc="-5" dirty="0">
                <a:solidFill>
                  <a:srgbClr val="475768"/>
                </a:solidFill>
                <a:latin typeface="Calibri"/>
                <a:cs typeface="Calibri"/>
              </a:rPr>
              <a:t>Louisiana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123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State Street,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New Orleans, LA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70118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(504) 899-4501 ext. 255 </a:t>
            </a:r>
            <a:r>
              <a:rPr sz="1100" dirty="0">
                <a:solidFill>
                  <a:srgbClr val="475768"/>
                </a:solidFill>
                <a:latin typeface="Calibri"/>
                <a:cs typeface="Calibri"/>
              </a:rPr>
              <a:t>| </a:t>
            </a:r>
            <a:r>
              <a:rPr sz="1100" spc="-20" dirty="0">
                <a:solidFill>
                  <a:srgbClr val="475768"/>
                </a:solidFill>
                <a:latin typeface="Calibri"/>
                <a:cs typeface="Calibri"/>
              </a:rPr>
              <a:t>Toll-Free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(888) 792-0163</a:t>
            </a:r>
            <a:r>
              <a:rPr sz="1100" spc="-25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75768"/>
                </a:solidFill>
                <a:latin typeface="Calibri"/>
                <a:cs typeface="Calibri"/>
              </a:rPr>
              <a:t>|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VP (504) 229-0945 </a:t>
            </a:r>
            <a:r>
              <a:rPr sz="1100" dirty="0">
                <a:solidFill>
                  <a:srgbClr val="475768"/>
                </a:solidFill>
                <a:latin typeface="Calibri"/>
                <a:cs typeface="Calibri"/>
              </a:rPr>
              <a:t>|</a:t>
            </a:r>
            <a:r>
              <a:rPr sz="1100" spc="10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100" u="sng" spc="-10" dirty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4"/>
              </a:rPr>
              <a:t>lighthouselouisiana.org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34184" y="3073621"/>
            <a:ext cx="125260" cy="12526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80942" y="3073621"/>
            <a:ext cx="125260" cy="12526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80943" y="7798172"/>
            <a:ext cx="125399" cy="12539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256226" y="2985544"/>
            <a:ext cx="3136265" cy="982344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1400" b="1" spc="-10" dirty="0">
                <a:solidFill>
                  <a:srgbClr val="475768"/>
                </a:solidFill>
                <a:latin typeface="Calibri"/>
                <a:cs typeface="Calibri"/>
              </a:rPr>
              <a:t>Alexandria Area: Region</a:t>
            </a:r>
            <a:r>
              <a:rPr sz="1400" b="1" dirty="0">
                <a:solidFill>
                  <a:srgbClr val="475768"/>
                </a:solidFill>
                <a:latin typeface="Calibri"/>
                <a:cs typeface="Calibri"/>
              </a:rPr>
              <a:t> 6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100" i="1" spc="-5" dirty="0">
                <a:solidFill>
                  <a:srgbClr val="475768"/>
                </a:solidFill>
                <a:latin typeface="Calibri"/>
                <a:cs typeface="Calibri"/>
              </a:rPr>
              <a:t>New </a:t>
            </a:r>
            <a:r>
              <a:rPr sz="1100" i="1" spc="-10" dirty="0">
                <a:solidFill>
                  <a:srgbClr val="475768"/>
                </a:solidFill>
                <a:latin typeface="Calibri"/>
                <a:cs typeface="Calibri"/>
              </a:rPr>
              <a:t>Horizons Independent </a:t>
            </a:r>
            <a:r>
              <a:rPr sz="1100" i="1" spc="-5" dirty="0">
                <a:solidFill>
                  <a:srgbClr val="475768"/>
                </a:solidFill>
                <a:latin typeface="Calibri"/>
                <a:cs typeface="Calibri"/>
              </a:rPr>
              <a:t>Living</a:t>
            </a:r>
            <a:r>
              <a:rPr sz="1100" i="1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100" i="1" spc="-10" dirty="0">
                <a:solidFill>
                  <a:srgbClr val="475768"/>
                </a:solidFill>
                <a:latin typeface="Calibri"/>
                <a:cs typeface="Calibri"/>
              </a:rPr>
              <a:t>Center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3717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Government Street, Suite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7, Alexandria, LA</a:t>
            </a:r>
            <a:r>
              <a:rPr sz="1100" spc="5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71302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(318) 484-3596 </a:t>
            </a:r>
            <a:r>
              <a:rPr sz="1100" dirty="0">
                <a:solidFill>
                  <a:srgbClr val="475768"/>
                </a:solidFill>
                <a:latin typeface="Calibri"/>
                <a:cs typeface="Calibri"/>
              </a:rPr>
              <a:t>| </a:t>
            </a:r>
            <a:r>
              <a:rPr sz="1100" spc="-20" dirty="0">
                <a:solidFill>
                  <a:srgbClr val="475768"/>
                </a:solidFill>
                <a:latin typeface="Calibri"/>
                <a:cs typeface="Calibri"/>
              </a:rPr>
              <a:t>Toll-Free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(888) 361-3596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u="sng" spc="-10" dirty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11"/>
              </a:rPr>
              <a:t>nhilc.org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057914" y="3082692"/>
            <a:ext cx="125260" cy="12526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4256350" y="4316672"/>
            <a:ext cx="3373120" cy="116141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1400" b="1" spc="-10" dirty="0">
                <a:solidFill>
                  <a:srgbClr val="475768"/>
                </a:solidFill>
                <a:latin typeface="Calibri"/>
                <a:cs typeface="Calibri"/>
              </a:rPr>
              <a:t>Shreveport Area: Region</a:t>
            </a:r>
            <a:r>
              <a:rPr sz="1400" b="1" dirty="0">
                <a:solidFill>
                  <a:srgbClr val="475768"/>
                </a:solidFill>
                <a:latin typeface="Calibri"/>
                <a:cs typeface="Calibri"/>
              </a:rPr>
              <a:t> 7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100" i="1" spc="-5" dirty="0">
                <a:solidFill>
                  <a:srgbClr val="475768"/>
                </a:solidFill>
                <a:latin typeface="Calibri"/>
                <a:cs typeface="Calibri"/>
              </a:rPr>
              <a:t>New </a:t>
            </a:r>
            <a:r>
              <a:rPr sz="1100" i="1" spc="-10" dirty="0">
                <a:solidFill>
                  <a:srgbClr val="475768"/>
                </a:solidFill>
                <a:latin typeface="Calibri"/>
                <a:cs typeface="Calibri"/>
              </a:rPr>
              <a:t>Horizons Independent </a:t>
            </a:r>
            <a:r>
              <a:rPr sz="1100" i="1" spc="-5" dirty="0">
                <a:solidFill>
                  <a:srgbClr val="475768"/>
                </a:solidFill>
                <a:latin typeface="Calibri"/>
                <a:cs typeface="Calibri"/>
              </a:rPr>
              <a:t>Living</a:t>
            </a:r>
            <a:r>
              <a:rPr sz="1100" i="1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100" i="1" spc="-10" dirty="0">
                <a:solidFill>
                  <a:srgbClr val="475768"/>
                </a:solidFill>
                <a:latin typeface="Calibri"/>
                <a:cs typeface="Calibri"/>
              </a:rPr>
              <a:t>Center</a:t>
            </a:r>
            <a:endParaRPr sz="1100">
              <a:latin typeface="Calibri"/>
              <a:cs typeface="Calibri"/>
            </a:endParaRPr>
          </a:p>
          <a:p>
            <a:pPr marL="12700" marR="608965">
              <a:lnSpc>
                <a:spcPct val="107000"/>
              </a:lnSpc>
            </a:pP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1701 North </a:t>
            </a:r>
            <a:r>
              <a:rPr sz="1100" spc="-15" dirty="0">
                <a:solidFill>
                  <a:srgbClr val="475768"/>
                </a:solidFill>
                <a:latin typeface="Calibri"/>
                <a:cs typeface="Calibri"/>
              </a:rPr>
              <a:t>Market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Street, Shreveport,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LA 71107  (318) 671-8131 </a:t>
            </a:r>
            <a:r>
              <a:rPr sz="1100" dirty="0">
                <a:solidFill>
                  <a:srgbClr val="475768"/>
                </a:solidFill>
                <a:latin typeface="Calibri"/>
                <a:cs typeface="Calibri"/>
              </a:rPr>
              <a:t>| </a:t>
            </a:r>
            <a:r>
              <a:rPr sz="1100" spc="-20" dirty="0">
                <a:solidFill>
                  <a:srgbClr val="475768"/>
                </a:solidFill>
                <a:latin typeface="Calibri"/>
                <a:cs typeface="Calibri"/>
              </a:rPr>
              <a:t>Toll-Free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(877) 219-7327</a:t>
            </a:r>
            <a:r>
              <a:rPr sz="1100" spc="-15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75768"/>
                </a:solidFill>
                <a:latin typeface="Calibri"/>
                <a:cs typeface="Calibri"/>
              </a:rPr>
              <a:t>|</a:t>
            </a:r>
            <a:endParaRPr sz="1100">
              <a:latin typeface="Calibri"/>
              <a:cs typeface="Calibri"/>
            </a:endParaRPr>
          </a:p>
          <a:p>
            <a:pPr marL="12700" marR="5080">
              <a:lnSpc>
                <a:spcPct val="107000"/>
              </a:lnSpc>
            </a:pP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VP (318) 459-9233 </a:t>
            </a:r>
            <a:r>
              <a:rPr sz="1100" dirty="0">
                <a:solidFill>
                  <a:srgbClr val="475768"/>
                </a:solidFill>
                <a:latin typeface="Calibri"/>
                <a:cs typeface="Calibri"/>
              </a:rPr>
              <a:t>|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Interpreter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Call or </a:t>
            </a:r>
            <a:r>
              <a:rPr sz="1100" spc="-30" dirty="0">
                <a:solidFill>
                  <a:srgbClr val="475768"/>
                </a:solidFill>
                <a:latin typeface="Calibri"/>
                <a:cs typeface="Calibri"/>
              </a:rPr>
              <a:t>Text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(318) 402-7313  </a:t>
            </a:r>
            <a:r>
              <a:rPr sz="1100" u="sng" spc="-10" dirty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11"/>
              </a:rPr>
              <a:t>nhilc.org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057914" y="4424907"/>
            <a:ext cx="125399" cy="12539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4296775" y="5518735"/>
            <a:ext cx="2780665" cy="982344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1400" b="1" spc="-5" dirty="0">
                <a:solidFill>
                  <a:srgbClr val="475768"/>
                </a:solidFill>
                <a:latin typeface="Calibri"/>
                <a:cs typeface="Calibri"/>
              </a:rPr>
              <a:t>Monroe </a:t>
            </a:r>
            <a:r>
              <a:rPr sz="1400" b="1" spc="-10" dirty="0">
                <a:solidFill>
                  <a:srgbClr val="475768"/>
                </a:solidFill>
                <a:latin typeface="Calibri"/>
                <a:cs typeface="Calibri"/>
              </a:rPr>
              <a:t>Area: Region </a:t>
            </a:r>
            <a:r>
              <a:rPr sz="1400" b="1" dirty="0">
                <a:solidFill>
                  <a:srgbClr val="475768"/>
                </a:solidFill>
                <a:latin typeface="Calibri"/>
                <a:cs typeface="Calibri"/>
              </a:rPr>
              <a:t>8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100" i="1" spc="-5" dirty="0">
                <a:solidFill>
                  <a:srgbClr val="475768"/>
                </a:solidFill>
                <a:latin typeface="Calibri"/>
                <a:cs typeface="Calibri"/>
              </a:rPr>
              <a:t>New </a:t>
            </a:r>
            <a:r>
              <a:rPr sz="1100" i="1" spc="-10" dirty="0">
                <a:solidFill>
                  <a:srgbClr val="475768"/>
                </a:solidFill>
                <a:latin typeface="Calibri"/>
                <a:cs typeface="Calibri"/>
              </a:rPr>
              <a:t>Horizons Independent </a:t>
            </a:r>
            <a:r>
              <a:rPr sz="1100" i="1" spc="-5" dirty="0">
                <a:solidFill>
                  <a:srgbClr val="475768"/>
                </a:solidFill>
                <a:latin typeface="Calibri"/>
                <a:cs typeface="Calibri"/>
              </a:rPr>
              <a:t>Living</a:t>
            </a:r>
            <a:r>
              <a:rPr sz="1100" i="1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100" i="1" spc="-10" dirty="0">
                <a:solidFill>
                  <a:srgbClr val="475768"/>
                </a:solidFill>
                <a:latin typeface="Calibri"/>
                <a:cs typeface="Calibri"/>
              </a:rPr>
              <a:t>Center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1401 Hudson Lane,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Suite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200,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Monroe,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LA</a:t>
            </a:r>
            <a:r>
              <a:rPr sz="1100" spc="-25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71201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(318) 323-4374 </a:t>
            </a:r>
            <a:r>
              <a:rPr sz="1100" dirty="0">
                <a:solidFill>
                  <a:srgbClr val="475768"/>
                </a:solidFill>
                <a:latin typeface="Calibri"/>
                <a:cs typeface="Calibri"/>
              </a:rPr>
              <a:t>| </a:t>
            </a:r>
            <a:r>
              <a:rPr sz="1100" spc="-20" dirty="0">
                <a:solidFill>
                  <a:srgbClr val="475768"/>
                </a:solidFill>
                <a:latin typeface="Calibri"/>
                <a:cs typeface="Calibri"/>
              </a:rPr>
              <a:t>Toll-Free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(800)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428-5505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u="sng" spc="-10" dirty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11"/>
              </a:rPr>
              <a:t>nhilc.org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081964" y="5618648"/>
            <a:ext cx="125260" cy="12526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80954" y="4333768"/>
            <a:ext cx="125399" cy="12539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3271441" y="1241857"/>
            <a:ext cx="3797300" cy="1501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Use the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information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below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to contact your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local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Region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Service 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Center (RSC).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They manage the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distribution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of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equipment </a:t>
            </a:r>
            <a:r>
              <a:rPr sz="1100" dirty="0">
                <a:solidFill>
                  <a:srgbClr val="475768"/>
                </a:solidFill>
                <a:latin typeface="Calibri"/>
                <a:cs typeface="Calibri"/>
              </a:rPr>
              <a:t>and 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services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for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the Louisiana Commission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for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the </a:t>
            </a:r>
            <a:r>
              <a:rPr sz="1100" spc="-20" dirty="0">
                <a:solidFill>
                  <a:srgbClr val="475768"/>
                </a:solidFill>
                <a:latin typeface="Calibri"/>
                <a:cs typeface="Calibri"/>
              </a:rPr>
              <a:t>Deaf.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The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regional 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map on the left can be used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to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help identify which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center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is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closest  to you. Give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them </a:t>
            </a:r>
            <a:r>
              <a:rPr sz="1100" dirty="0">
                <a:solidFill>
                  <a:srgbClr val="475768"/>
                </a:solidFill>
                <a:latin typeface="Calibri"/>
                <a:cs typeface="Calibri"/>
              </a:rPr>
              <a:t>a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call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to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set up </a:t>
            </a:r>
            <a:r>
              <a:rPr sz="1100" dirty="0">
                <a:solidFill>
                  <a:srgbClr val="475768"/>
                </a:solidFill>
                <a:latin typeface="Calibri"/>
                <a:cs typeface="Calibri"/>
              </a:rPr>
              <a:t>an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appointment.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850">
              <a:latin typeface="Calibri"/>
              <a:cs typeface="Calibri"/>
            </a:endParaRPr>
          </a:p>
          <a:p>
            <a:pPr marL="697230" marR="12700">
              <a:lnSpc>
                <a:spcPct val="100000"/>
              </a:lnSpc>
              <a:spcBef>
                <a:spcPts val="5"/>
              </a:spcBef>
            </a:pP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Are you </a:t>
            </a:r>
            <a:r>
              <a:rPr sz="1100" dirty="0">
                <a:solidFill>
                  <a:srgbClr val="475768"/>
                </a:solidFill>
                <a:latin typeface="Calibri"/>
                <a:cs typeface="Calibri"/>
              </a:rPr>
              <a:t>a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provider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or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organization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in need of </a:t>
            </a:r>
            <a:r>
              <a:rPr sz="1100" dirty="0">
                <a:solidFill>
                  <a:srgbClr val="475768"/>
                </a:solidFill>
                <a:latin typeface="Calibri"/>
                <a:cs typeface="Calibri"/>
              </a:rPr>
              <a:t>an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ASL 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interpreter? Regional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Service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Center </a:t>
            </a:r>
            <a:r>
              <a:rPr sz="1100" spc="-15" dirty="0">
                <a:solidFill>
                  <a:srgbClr val="475768"/>
                </a:solidFill>
                <a:latin typeface="Calibri"/>
                <a:cs typeface="Calibri"/>
              </a:rPr>
              <a:t>staff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can help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you 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schedule </a:t>
            </a:r>
            <a:r>
              <a:rPr sz="1100" dirty="0">
                <a:solidFill>
                  <a:srgbClr val="475768"/>
                </a:solidFill>
                <a:latin typeface="Calibri"/>
                <a:cs typeface="Calibri"/>
              </a:rPr>
              <a:t>an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interpreter for your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D/deaf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 patients.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388116" y="2310228"/>
            <a:ext cx="482409" cy="36297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478453" y="2057681"/>
            <a:ext cx="78916" cy="7891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465573" y="6629779"/>
            <a:ext cx="2496820" cy="206438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38735">
              <a:lnSpc>
                <a:spcPct val="100000"/>
              </a:lnSpc>
              <a:spcBef>
                <a:spcPts val="265"/>
              </a:spcBef>
            </a:pPr>
            <a:r>
              <a:rPr sz="1400" b="1" spc="-5" dirty="0">
                <a:solidFill>
                  <a:srgbClr val="475768"/>
                </a:solidFill>
                <a:latin typeface="Calibri"/>
                <a:cs typeface="Calibri"/>
              </a:rPr>
              <a:t>Acadiana </a:t>
            </a:r>
            <a:r>
              <a:rPr sz="1400" b="1" spc="-10" dirty="0">
                <a:solidFill>
                  <a:srgbClr val="475768"/>
                </a:solidFill>
                <a:latin typeface="Calibri"/>
                <a:cs typeface="Calibri"/>
              </a:rPr>
              <a:t>Area: Region</a:t>
            </a:r>
            <a:r>
              <a:rPr sz="1400" b="1" spc="-15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475768"/>
                </a:solidFill>
                <a:latin typeface="Calibri"/>
                <a:cs typeface="Calibri"/>
              </a:rPr>
              <a:t>4</a:t>
            </a:r>
            <a:endParaRPr sz="1400">
              <a:latin typeface="Calibri"/>
              <a:cs typeface="Calibri"/>
            </a:endParaRPr>
          </a:p>
          <a:p>
            <a:pPr marL="38735">
              <a:lnSpc>
                <a:spcPct val="100000"/>
              </a:lnSpc>
              <a:spcBef>
                <a:spcPts val="130"/>
              </a:spcBef>
            </a:pPr>
            <a:r>
              <a:rPr sz="1100" i="1" spc="-10" dirty="0">
                <a:solidFill>
                  <a:srgbClr val="475768"/>
                </a:solidFill>
                <a:latin typeface="Calibri"/>
                <a:cs typeface="Calibri"/>
              </a:rPr>
              <a:t>Southwest </a:t>
            </a:r>
            <a:r>
              <a:rPr sz="1100" i="1" spc="-5" dirty="0">
                <a:solidFill>
                  <a:srgbClr val="475768"/>
                </a:solidFill>
                <a:latin typeface="Calibri"/>
                <a:cs typeface="Calibri"/>
              </a:rPr>
              <a:t>Louisiana Independence</a:t>
            </a:r>
            <a:r>
              <a:rPr sz="1100" i="1" spc="-30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100" i="1" spc="-10" dirty="0">
                <a:solidFill>
                  <a:srgbClr val="475768"/>
                </a:solidFill>
                <a:latin typeface="Calibri"/>
                <a:cs typeface="Calibri"/>
              </a:rPr>
              <a:t>Center</a:t>
            </a:r>
            <a:endParaRPr sz="1100">
              <a:latin typeface="Calibri"/>
              <a:cs typeface="Calibri"/>
            </a:endParaRPr>
          </a:p>
          <a:p>
            <a:pPr marL="38735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216 </a:t>
            </a:r>
            <a:r>
              <a:rPr sz="1100" dirty="0">
                <a:solidFill>
                  <a:srgbClr val="475768"/>
                </a:solidFill>
                <a:latin typeface="Calibri"/>
                <a:cs typeface="Calibri"/>
              </a:rPr>
              <a:t>A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La Rue France, </a:t>
            </a:r>
            <a:r>
              <a:rPr sz="1100" spc="-15" dirty="0">
                <a:solidFill>
                  <a:srgbClr val="475768"/>
                </a:solidFill>
                <a:latin typeface="Calibri"/>
                <a:cs typeface="Calibri"/>
              </a:rPr>
              <a:t>Lafayette,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LA</a:t>
            </a:r>
            <a:r>
              <a:rPr sz="1100" spc="-30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70508</a:t>
            </a:r>
            <a:endParaRPr sz="1100">
              <a:latin typeface="Calibri"/>
              <a:cs typeface="Calibri"/>
            </a:endParaRPr>
          </a:p>
          <a:p>
            <a:pPr marL="38735">
              <a:lnSpc>
                <a:spcPct val="100000"/>
              </a:lnSpc>
              <a:spcBef>
                <a:spcPts val="80"/>
              </a:spcBef>
            </a:pP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(337) 269-0027 </a:t>
            </a:r>
            <a:r>
              <a:rPr sz="1400" dirty="0">
                <a:latin typeface="Arial"/>
                <a:cs typeface="Arial"/>
              </a:rPr>
              <a:t>|</a:t>
            </a:r>
            <a:r>
              <a:rPr sz="1400" spc="280" dirty="0">
                <a:latin typeface="Arial"/>
                <a:cs typeface="Arial"/>
              </a:rPr>
              <a:t> </a:t>
            </a:r>
            <a:r>
              <a:rPr sz="1100" u="sng" spc="-10" dirty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18"/>
              </a:rPr>
              <a:t>slic-la.org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b="1" spc="-15" dirty="0">
                <a:solidFill>
                  <a:srgbClr val="475768"/>
                </a:solidFill>
                <a:latin typeface="Calibri"/>
                <a:cs typeface="Calibri"/>
              </a:rPr>
              <a:t>Lake </a:t>
            </a:r>
            <a:r>
              <a:rPr sz="1400" b="1" spc="-5" dirty="0">
                <a:solidFill>
                  <a:srgbClr val="475768"/>
                </a:solidFill>
                <a:latin typeface="Calibri"/>
                <a:cs typeface="Calibri"/>
              </a:rPr>
              <a:t>Charles </a:t>
            </a:r>
            <a:r>
              <a:rPr sz="1400" b="1" spc="-10" dirty="0">
                <a:solidFill>
                  <a:srgbClr val="475768"/>
                </a:solidFill>
                <a:latin typeface="Calibri"/>
                <a:cs typeface="Calibri"/>
              </a:rPr>
              <a:t>Area: Region</a:t>
            </a:r>
            <a:r>
              <a:rPr sz="1400" b="1" spc="-5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475768"/>
                </a:solidFill>
                <a:latin typeface="Calibri"/>
                <a:cs typeface="Calibri"/>
              </a:rPr>
              <a:t>5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ct val="107000"/>
              </a:lnSpc>
              <a:spcBef>
                <a:spcPts val="35"/>
              </a:spcBef>
            </a:pPr>
            <a:r>
              <a:rPr sz="1100" i="1" spc="-10" dirty="0">
                <a:solidFill>
                  <a:srgbClr val="475768"/>
                </a:solidFill>
                <a:latin typeface="Calibri"/>
                <a:cs typeface="Calibri"/>
              </a:rPr>
              <a:t>Southwest </a:t>
            </a:r>
            <a:r>
              <a:rPr sz="1100" i="1" spc="-5" dirty="0">
                <a:solidFill>
                  <a:srgbClr val="475768"/>
                </a:solidFill>
                <a:latin typeface="Calibri"/>
                <a:cs typeface="Calibri"/>
              </a:rPr>
              <a:t>Louisiana Independence </a:t>
            </a:r>
            <a:r>
              <a:rPr sz="1100" i="1" spc="-10" dirty="0">
                <a:solidFill>
                  <a:srgbClr val="475768"/>
                </a:solidFill>
                <a:latin typeface="Calibri"/>
                <a:cs typeface="Calibri"/>
              </a:rPr>
              <a:t>Center 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4320 </a:t>
            </a:r>
            <a:r>
              <a:rPr sz="1100" spc="-15" dirty="0">
                <a:solidFill>
                  <a:srgbClr val="475768"/>
                </a:solidFill>
                <a:latin typeface="Calibri"/>
                <a:cs typeface="Calibri"/>
              </a:rPr>
              <a:t>Lake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Street, </a:t>
            </a:r>
            <a:r>
              <a:rPr sz="1100" spc="-15" dirty="0">
                <a:solidFill>
                  <a:srgbClr val="475768"/>
                </a:solidFill>
                <a:latin typeface="Calibri"/>
                <a:cs typeface="Calibri"/>
              </a:rPr>
              <a:t>Lake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Charles, LA 70605  (337) 477-7194 </a:t>
            </a:r>
            <a:r>
              <a:rPr sz="1100" dirty="0">
                <a:solidFill>
                  <a:srgbClr val="475768"/>
                </a:solidFill>
                <a:latin typeface="Calibri"/>
                <a:cs typeface="Calibri"/>
              </a:rPr>
              <a:t>| </a:t>
            </a:r>
            <a:r>
              <a:rPr sz="1100" spc="-20" dirty="0">
                <a:solidFill>
                  <a:srgbClr val="475768"/>
                </a:solidFill>
                <a:latin typeface="Calibri"/>
                <a:cs typeface="Calibri"/>
              </a:rPr>
              <a:t>Toll-Free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(833) 600-5766</a:t>
            </a:r>
            <a:r>
              <a:rPr sz="1100" spc="-40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475768"/>
                </a:solidFill>
                <a:latin typeface="Calibri"/>
                <a:cs typeface="Calibri"/>
              </a:rPr>
              <a:t>|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VP (337) 214-0223 </a:t>
            </a:r>
            <a:r>
              <a:rPr sz="1100" dirty="0">
                <a:solidFill>
                  <a:srgbClr val="475768"/>
                </a:solidFill>
                <a:latin typeface="Calibri"/>
                <a:cs typeface="Calibri"/>
              </a:rPr>
              <a:t>|</a:t>
            </a:r>
            <a:r>
              <a:rPr sz="1100" spc="5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100" u="sng" spc="-10" dirty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18"/>
              </a:rPr>
              <a:t>slic-la.org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80953" y="6719489"/>
            <a:ext cx="125399" cy="125399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0" y="6605762"/>
            <a:ext cx="7757159" cy="0"/>
          </a:xfrm>
          <a:custGeom>
            <a:avLst/>
            <a:gdLst/>
            <a:ahLst/>
            <a:cxnLst/>
            <a:rect l="l" t="t" r="r" b="b"/>
            <a:pathLst>
              <a:path w="7757159">
                <a:moveTo>
                  <a:pt x="0" y="0"/>
                </a:moveTo>
                <a:lnTo>
                  <a:pt x="7756710" y="0"/>
                </a:lnTo>
              </a:path>
            </a:pathLst>
          </a:custGeom>
          <a:ln w="28574">
            <a:solidFill>
              <a:srgbClr val="4757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416598" y="9315688"/>
            <a:ext cx="5216525" cy="332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5"/>
              </a:lnSpc>
            </a:pP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If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you have any questions </a:t>
            </a:r>
            <a:r>
              <a:rPr sz="1100" dirty="0">
                <a:solidFill>
                  <a:srgbClr val="475768"/>
                </a:solidFill>
                <a:latin typeface="Calibri"/>
                <a:cs typeface="Calibri"/>
              </a:rPr>
              <a:t>about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the Louisiana Commission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for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the </a:t>
            </a:r>
            <a:r>
              <a:rPr sz="1100" spc="-20" dirty="0">
                <a:solidFill>
                  <a:srgbClr val="475768"/>
                </a:solidFill>
                <a:latin typeface="Calibri"/>
                <a:cs typeface="Calibri"/>
              </a:rPr>
              <a:t>Deaf,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please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contact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us</a:t>
            </a:r>
            <a:r>
              <a:rPr sz="1100" spc="60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at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100" b="1" u="sng" spc="-5" dirty="0">
                <a:solidFill>
                  <a:srgbClr val="20243D"/>
                </a:solidFill>
                <a:uFill>
                  <a:solidFill>
                    <a:srgbClr val="20243D"/>
                  </a:solidFill>
                </a:uFill>
                <a:latin typeface="Calibri"/>
                <a:cs typeface="Calibri"/>
                <a:hlinkClick r:id="rId20"/>
              </a:rPr>
              <a:t>lcd@la.gov</a:t>
            </a:r>
            <a:r>
              <a:rPr sz="1100" b="1" spc="-5" dirty="0">
                <a:solidFill>
                  <a:srgbClr val="20243D"/>
                </a:solidFill>
                <a:latin typeface="Calibri"/>
                <a:cs typeface="Calibri"/>
                <a:hlinkClick r:id="rId20"/>
              </a:rPr>
              <a:t>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or </a:t>
            </a:r>
            <a:r>
              <a:rPr sz="1100" b="1" spc="-5" dirty="0">
                <a:solidFill>
                  <a:srgbClr val="20243D"/>
                </a:solidFill>
                <a:latin typeface="Calibri"/>
                <a:cs typeface="Calibri"/>
              </a:rPr>
              <a:t>1-800-256-1523</a:t>
            </a:r>
            <a:r>
              <a:rPr sz="1100" b="1" spc="-5" dirty="0">
                <a:solidFill>
                  <a:srgbClr val="475768"/>
                </a:solidFill>
                <a:latin typeface="Calibri"/>
                <a:cs typeface="Calibri"/>
              </a:rPr>
              <a:t>.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Visit us online at</a:t>
            </a:r>
            <a:r>
              <a:rPr sz="1100" spc="20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100" b="1" u="sng" spc="-10" dirty="0">
                <a:solidFill>
                  <a:srgbClr val="20243D"/>
                </a:solidFill>
                <a:uFill>
                  <a:solidFill>
                    <a:srgbClr val="20243D"/>
                  </a:solidFill>
                </a:uFill>
                <a:latin typeface="Calibri"/>
                <a:cs typeface="Calibri"/>
                <a:hlinkClick r:id="rId21"/>
              </a:rPr>
              <a:t>ldh.la.gov/index.cfm/page/318</a:t>
            </a:r>
            <a:r>
              <a:rPr sz="1100" b="1" spc="-10" dirty="0">
                <a:solidFill>
                  <a:srgbClr val="00ABCC"/>
                </a:solidFill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6559" y="196943"/>
            <a:ext cx="367411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solidFill>
                  <a:srgbClr val="475768"/>
                </a:solidFill>
                <a:latin typeface="Calibri"/>
                <a:cs typeface="Calibri"/>
              </a:rPr>
              <a:t>Louisiana Commission </a:t>
            </a:r>
            <a:r>
              <a:rPr sz="2000" b="1" spc="-15" dirty="0">
                <a:solidFill>
                  <a:srgbClr val="475768"/>
                </a:solidFill>
                <a:latin typeface="Calibri"/>
                <a:cs typeface="Calibri"/>
              </a:rPr>
              <a:t>for </a:t>
            </a:r>
            <a:r>
              <a:rPr sz="2000" b="1" spc="-5" dirty="0">
                <a:solidFill>
                  <a:srgbClr val="475768"/>
                </a:solidFill>
                <a:latin typeface="Calibri"/>
                <a:cs typeface="Calibri"/>
              </a:rPr>
              <a:t>the</a:t>
            </a:r>
            <a:r>
              <a:rPr sz="2000" b="1" spc="-55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475768"/>
                </a:solidFill>
                <a:latin typeface="Calibri"/>
                <a:cs typeface="Calibri"/>
              </a:rPr>
              <a:t>Deaf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97762" y="497685"/>
            <a:ext cx="3633470" cy="878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47445" marR="5080" indent="-113538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Regional </a:t>
            </a:r>
            <a:r>
              <a:rPr spc="-5" dirty="0"/>
              <a:t>Service </a:t>
            </a:r>
            <a:r>
              <a:rPr spc="-20" dirty="0"/>
              <a:t>Centers  </a:t>
            </a:r>
            <a:r>
              <a:rPr spc="-10" dirty="0"/>
              <a:t>by</a:t>
            </a:r>
            <a:r>
              <a:rPr spc="-15" dirty="0"/>
              <a:t> Parish</a:t>
            </a:r>
          </a:p>
        </p:txBody>
      </p:sp>
      <p:sp>
        <p:nvSpPr>
          <p:cNvPr id="4" name="object 4"/>
          <p:cNvSpPr/>
          <p:nvPr/>
        </p:nvSpPr>
        <p:spPr>
          <a:xfrm>
            <a:off x="434183" y="436140"/>
            <a:ext cx="2609635" cy="24444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164253" y="9609885"/>
            <a:ext cx="31750" cy="12700"/>
          </a:xfrm>
          <a:custGeom>
            <a:avLst/>
            <a:gdLst/>
            <a:ahLst/>
            <a:cxnLst/>
            <a:rect l="l" t="t" r="r" b="b"/>
            <a:pathLst>
              <a:path w="31750" h="12700">
                <a:moveTo>
                  <a:pt x="0" y="0"/>
                </a:moveTo>
                <a:lnTo>
                  <a:pt x="31556" y="0"/>
                </a:lnTo>
                <a:lnTo>
                  <a:pt x="31556" y="12572"/>
                </a:lnTo>
                <a:lnTo>
                  <a:pt x="0" y="12572"/>
                </a:lnTo>
                <a:lnTo>
                  <a:pt x="0" y="0"/>
                </a:lnTo>
                <a:close/>
              </a:path>
            </a:pathLst>
          </a:custGeom>
          <a:solidFill>
            <a:srgbClr val="4757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189736" y="9322466"/>
            <a:ext cx="1079620" cy="3078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4238547"/>
            <a:ext cx="7769859" cy="0"/>
          </a:xfrm>
          <a:custGeom>
            <a:avLst/>
            <a:gdLst/>
            <a:ahLst/>
            <a:cxnLst/>
            <a:rect l="l" t="t" r="r" b="b"/>
            <a:pathLst>
              <a:path w="7769859">
                <a:moveTo>
                  <a:pt x="0" y="0"/>
                </a:moveTo>
                <a:lnTo>
                  <a:pt x="7769252" y="0"/>
                </a:lnTo>
              </a:path>
            </a:pathLst>
          </a:custGeom>
          <a:ln w="28574">
            <a:solidFill>
              <a:srgbClr val="4757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5484395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384" y="0"/>
                </a:lnTo>
              </a:path>
            </a:pathLst>
          </a:custGeom>
          <a:ln w="28574">
            <a:solidFill>
              <a:srgbClr val="475768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811" y="7831754"/>
            <a:ext cx="7750175" cy="45720"/>
          </a:xfrm>
          <a:custGeom>
            <a:avLst/>
            <a:gdLst/>
            <a:ahLst/>
            <a:cxnLst/>
            <a:rect l="l" t="t" r="r" b="b"/>
            <a:pathLst>
              <a:path w="7750175" h="45720">
                <a:moveTo>
                  <a:pt x="0" y="45678"/>
                </a:moveTo>
                <a:lnTo>
                  <a:pt x="7749914" y="0"/>
                </a:lnTo>
              </a:path>
            </a:pathLst>
          </a:custGeom>
          <a:ln w="28574">
            <a:solidFill>
              <a:srgbClr val="475768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9046586"/>
            <a:ext cx="7757159" cy="0"/>
          </a:xfrm>
          <a:custGeom>
            <a:avLst/>
            <a:gdLst/>
            <a:ahLst/>
            <a:cxnLst/>
            <a:rect l="l" t="t" r="r" b="b"/>
            <a:pathLst>
              <a:path w="7757159">
                <a:moveTo>
                  <a:pt x="0" y="0"/>
                </a:moveTo>
                <a:lnTo>
                  <a:pt x="7756726" y="0"/>
                </a:lnTo>
              </a:path>
            </a:pathLst>
          </a:custGeom>
          <a:ln w="28574">
            <a:solidFill>
              <a:srgbClr val="4757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2942994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384" y="0"/>
                </a:lnTo>
              </a:path>
            </a:pathLst>
          </a:custGeom>
          <a:ln w="28574">
            <a:solidFill>
              <a:srgbClr val="475768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91963" y="4234756"/>
            <a:ext cx="3296920" cy="125349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sz="1400" b="1" spc="-10" dirty="0">
                <a:solidFill>
                  <a:srgbClr val="475768"/>
                </a:solidFill>
                <a:latin typeface="Calibri"/>
                <a:cs typeface="Calibri"/>
              </a:rPr>
              <a:t>Baton </a:t>
            </a:r>
            <a:r>
              <a:rPr sz="1400" b="1" spc="-15" dirty="0">
                <a:solidFill>
                  <a:srgbClr val="475768"/>
                </a:solidFill>
                <a:latin typeface="Calibri"/>
                <a:cs typeface="Calibri"/>
              </a:rPr>
              <a:t>Rouge </a:t>
            </a:r>
            <a:r>
              <a:rPr sz="1400" b="1" spc="-10" dirty="0">
                <a:solidFill>
                  <a:srgbClr val="475768"/>
                </a:solidFill>
                <a:latin typeface="Calibri"/>
                <a:cs typeface="Calibri"/>
              </a:rPr>
              <a:t>Area: Region</a:t>
            </a:r>
            <a:r>
              <a:rPr sz="1400" b="1" spc="10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475768"/>
                </a:solidFill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i="1" spc="-10" dirty="0">
                <a:solidFill>
                  <a:srgbClr val="00ABCC"/>
                </a:solidFill>
                <a:latin typeface="Calibri"/>
                <a:cs typeface="Calibri"/>
              </a:rPr>
              <a:t>Lighthouse </a:t>
            </a:r>
            <a:r>
              <a:rPr sz="1300" i="1" spc="-5" dirty="0">
                <a:solidFill>
                  <a:srgbClr val="00ABCC"/>
                </a:solidFill>
                <a:latin typeface="Calibri"/>
                <a:cs typeface="Calibri"/>
              </a:rPr>
              <a:t>Louisiana</a:t>
            </a:r>
            <a:endParaRPr sz="1300">
              <a:latin typeface="Calibri"/>
              <a:cs typeface="Calibri"/>
            </a:endParaRPr>
          </a:p>
          <a:p>
            <a:pPr marL="12700" marR="5080">
              <a:lnSpc>
                <a:spcPct val="107000"/>
              </a:lnSpc>
              <a:spcBef>
                <a:spcPts val="15"/>
              </a:spcBef>
            </a:pPr>
            <a:r>
              <a:rPr sz="1200" spc="-5" dirty="0">
                <a:solidFill>
                  <a:srgbClr val="475768"/>
                </a:solidFill>
                <a:latin typeface="Calibri"/>
                <a:cs typeface="Calibri"/>
              </a:rPr>
              <a:t>Ascension, </a:t>
            </a:r>
            <a:r>
              <a:rPr sz="1200" spc="-10" dirty="0">
                <a:solidFill>
                  <a:srgbClr val="475768"/>
                </a:solidFill>
                <a:latin typeface="Calibri"/>
                <a:cs typeface="Calibri"/>
              </a:rPr>
              <a:t>East Baton Rouge, East Feliciana, </a:t>
            </a:r>
            <a:r>
              <a:rPr sz="1200" spc="-5" dirty="0">
                <a:solidFill>
                  <a:srgbClr val="475768"/>
                </a:solidFill>
                <a:latin typeface="Calibri"/>
                <a:cs typeface="Calibri"/>
              </a:rPr>
              <a:t>Iberville,  </a:t>
            </a:r>
            <a:r>
              <a:rPr sz="1200" spc="-15" dirty="0">
                <a:solidFill>
                  <a:srgbClr val="475768"/>
                </a:solidFill>
                <a:latin typeface="Calibri"/>
                <a:cs typeface="Calibri"/>
              </a:rPr>
              <a:t>Pointe </a:t>
            </a:r>
            <a:r>
              <a:rPr sz="1200" spc="-5" dirty="0">
                <a:solidFill>
                  <a:srgbClr val="475768"/>
                </a:solidFill>
                <a:latin typeface="Calibri"/>
                <a:cs typeface="Calibri"/>
              </a:rPr>
              <a:t>Coupee, </a:t>
            </a:r>
            <a:r>
              <a:rPr sz="1200" spc="-20" dirty="0">
                <a:solidFill>
                  <a:srgbClr val="475768"/>
                </a:solidFill>
                <a:latin typeface="Calibri"/>
                <a:cs typeface="Calibri"/>
              </a:rPr>
              <a:t>West </a:t>
            </a:r>
            <a:r>
              <a:rPr sz="1200" spc="-10" dirty="0">
                <a:solidFill>
                  <a:srgbClr val="475768"/>
                </a:solidFill>
                <a:latin typeface="Calibri"/>
                <a:cs typeface="Calibri"/>
              </a:rPr>
              <a:t>Baton Rouge, </a:t>
            </a:r>
            <a:r>
              <a:rPr sz="1200" spc="-20" dirty="0">
                <a:solidFill>
                  <a:srgbClr val="475768"/>
                </a:solidFill>
                <a:latin typeface="Calibri"/>
                <a:cs typeface="Calibri"/>
              </a:rPr>
              <a:t>West </a:t>
            </a:r>
            <a:r>
              <a:rPr sz="1200" spc="-10" dirty="0">
                <a:solidFill>
                  <a:srgbClr val="475768"/>
                </a:solidFill>
                <a:latin typeface="Calibri"/>
                <a:cs typeface="Calibri"/>
              </a:rPr>
              <a:t>Feliciana  </a:t>
            </a:r>
            <a:r>
              <a:rPr sz="1200" spc="-5" dirty="0">
                <a:solidFill>
                  <a:srgbClr val="475768"/>
                </a:solidFill>
                <a:latin typeface="Calibri"/>
                <a:cs typeface="Calibri"/>
              </a:rPr>
              <a:t>Parishes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u="heavy" spc="-10" dirty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4"/>
              </a:rPr>
              <a:t>lighthouselouisiana.org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34183" y="4333345"/>
            <a:ext cx="125260" cy="12526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91963" y="5487761"/>
            <a:ext cx="2656205" cy="87693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400" b="1" spc="-20" dirty="0">
                <a:solidFill>
                  <a:srgbClr val="475768"/>
                </a:solidFill>
                <a:latin typeface="Calibri"/>
                <a:cs typeface="Calibri"/>
              </a:rPr>
              <a:t>Lafayette </a:t>
            </a:r>
            <a:r>
              <a:rPr sz="1400" b="1" spc="-10" dirty="0">
                <a:solidFill>
                  <a:srgbClr val="475768"/>
                </a:solidFill>
                <a:latin typeface="Calibri"/>
                <a:cs typeface="Calibri"/>
              </a:rPr>
              <a:t>Area: Region</a:t>
            </a:r>
            <a:r>
              <a:rPr sz="1400" b="1" spc="10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475768"/>
                </a:solidFill>
                <a:latin typeface="Calibri"/>
                <a:cs typeface="Calibri"/>
              </a:rPr>
              <a:t>4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i="1" spc="-5" dirty="0">
                <a:solidFill>
                  <a:srgbClr val="00ABCC"/>
                </a:solidFill>
                <a:latin typeface="Calibri"/>
                <a:cs typeface="Calibri"/>
              </a:rPr>
              <a:t>Affiliated Blind of La. </a:t>
            </a:r>
            <a:r>
              <a:rPr sz="1400" i="1" spc="-15" dirty="0">
                <a:solidFill>
                  <a:srgbClr val="00ABCC"/>
                </a:solidFill>
                <a:latin typeface="Calibri"/>
                <a:cs typeface="Calibri"/>
              </a:rPr>
              <a:t>Training</a:t>
            </a:r>
            <a:r>
              <a:rPr sz="1400" i="1" spc="-60" dirty="0">
                <a:solidFill>
                  <a:srgbClr val="00ABCC"/>
                </a:solidFill>
                <a:latin typeface="Calibri"/>
                <a:cs typeface="Calibri"/>
              </a:rPr>
              <a:t> </a:t>
            </a:r>
            <a:r>
              <a:rPr sz="1400" i="1" spc="-10" dirty="0">
                <a:solidFill>
                  <a:srgbClr val="00ABCC"/>
                </a:solidFill>
                <a:latin typeface="Calibri"/>
                <a:cs typeface="Calibri"/>
              </a:rPr>
              <a:t>Center</a:t>
            </a:r>
            <a:endParaRPr sz="1400">
              <a:latin typeface="Calibri"/>
              <a:cs typeface="Calibri"/>
            </a:endParaRPr>
          </a:p>
          <a:p>
            <a:pPr marL="12700" marR="1538605">
              <a:lnSpc>
                <a:spcPct val="107000"/>
              </a:lnSpc>
              <a:spcBef>
                <a:spcPts val="25"/>
              </a:spcBef>
            </a:pPr>
            <a:r>
              <a:rPr sz="1200" spc="-15" dirty="0">
                <a:solidFill>
                  <a:srgbClr val="475768"/>
                </a:solidFill>
                <a:latin typeface="Calibri"/>
                <a:cs typeface="Calibri"/>
              </a:rPr>
              <a:t>Lafayette </a:t>
            </a:r>
            <a:r>
              <a:rPr sz="1200" spc="-5" dirty="0">
                <a:solidFill>
                  <a:srgbClr val="475768"/>
                </a:solidFill>
                <a:latin typeface="Calibri"/>
                <a:cs typeface="Calibri"/>
              </a:rPr>
              <a:t>Parish  </a:t>
            </a:r>
            <a:r>
              <a:rPr sz="1200" u="heavy" spc="-10" dirty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6"/>
              </a:rPr>
              <a:t>affiliatedblind.org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31828" y="5583699"/>
            <a:ext cx="125260" cy="12526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32588" y="2982829"/>
            <a:ext cx="3362325" cy="1238885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sz="1400" b="1" spc="-5" dirty="0">
                <a:solidFill>
                  <a:srgbClr val="475768"/>
                </a:solidFill>
                <a:latin typeface="Calibri"/>
                <a:cs typeface="Calibri"/>
              </a:rPr>
              <a:t>New Orleans </a:t>
            </a:r>
            <a:r>
              <a:rPr sz="1400" b="1" spc="-10" dirty="0">
                <a:solidFill>
                  <a:srgbClr val="475768"/>
                </a:solidFill>
                <a:latin typeface="Calibri"/>
                <a:cs typeface="Calibri"/>
              </a:rPr>
              <a:t>Area: Regions </a:t>
            </a:r>
            <a:r>
              <a:rPr sz="1400" b="1" dirty="0">
                <a:solidFill>
                  <a:srgbClr val="475768"/>
                </a:solidFill>
                <a:latin typeface="Calibri"/>
                <a:cs typeface="Calibri"/>
              </a:rPr>
              <a:t>1 &amp;</a:t>
            </a:r>
            <a:r>
              <a:rPr sz="1400" b="1" spc="-15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475768"/>
                </a:solidFill>
                <a:latin typeface="Calibri"/>
                <a:cs typeface="Calibri"/>
              </a:rPr>
              <a:t>3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i="1" spc="-10" dirty="0">
                <a:solidFill>
                  <a:srgbClr val="00ABCC"/>
                </a:solidFill>
                <a:latin typeface="Calibri"/>
                <a:cs typeface="Calibri"/>
              </a:rPr>
              <a:t>Lighthouse </a:t>
            </a:r>
            <a:r>
              <a:rPr sz="1300" i="1" spc="-5" dirty="0">
                <a:solidFill>
                  <a:srgbClr val="00ABCC"/>
                </a:solidFill>
                <a:latin typeface="Calibri"/>
                <a:cs typeface="Calibri"/>
              </a:rPr>
              <a:t>Louisiana</a:t>
            </a:r>
            <a:endParaRPr sz="1300">
              <a:latin typeface="Calibri"/>
              <a:cs typeface="Calibri"/>
            </a:endParaRPr>
          </a:p>
          <a:p>
            <a:pPr marL="12700" marR="5080">
              <a:lnSpc>
                <a:spcPct val="107100"/>
              </a:lnSpc>
              <a:spcBef>
                <a:spcPts val="10"/>
              </a:spcBef>
            </a:pPr>
            <a:r>
              <a:rPr sz="1200" spc="-15" dirty="0">
                <a:solidFill>
                  <a:srgbClr val="475768"/>
                </a:solidFill>
                <a:latin typeface="Calibri"/>
                <a:cs typeface="Calibri"/>
              </a:rPr>
              <a:t>Jefferson, </a:t>
            </a:r>
            <a:r>
              <a:rPr sz="1200" spc="-5" dirty="0">
                <a:solidFill>
                  <a:srgbClr val="475768"/>
                </a:solidFill>
                <a:latin typeface="Calibri"/>
                <a:cs typeface="Calibri"/>
              </a:rPr>
              <a:t>Orleans, Plaquemine, St </a:t>
            </a:r>
            <a:r>
              <a:rPr sz="1200" spc="-10" dirty="0">
                <a:solidFill>
                  <a:srgbClr val="475768"/>
                </a:solidFill>
                <a:latin typeface="Calibri"/>
                <a:cs typeface="Calibri"/>
              </a:rPr>
              <a:t>Bernard  </a:t>
            </a:r>
            <a:r>
              <a:rPr sz="1200" spc="-5" dirty="0">
                <a:solidFill>
                  <a:srgbClr val="475768"/>
                </a:solidFill>
                <a:latin typeface="Calibri"/>
                <a:cs typeface="Calibri"/>
              </a:rPr>
              <a:t>Assumption, </a:t>
            </a:r>
            <a:r>
              <a:rPr sz="1200" spc="-10" dirty="0">
                <a:solidFill>
                  <a:srgbClr val="475768"/>
                </a:solidFill>
                <a:latin typeface="Calibri"/>
                <a:cs typeface="Calibri"/>
              </a:rPr>
              <a:t>Lafourche, </a:t>
            </a:r>
            <a:r>
              <a:rPr sz="1200" spc="-5" dirty="0">
                <a:solidFill>
                  <a:srgbClr val="475768"/>
                </a:solidFill>
                <a:latin typeface="Calibri"/>
                <a:cs typeface="Calibri"/>
              </a:rPr>
              <a:t>St. Charles, St. James, St. John  the </a:t>
            </a:r>
            <a:r>
              <a:rPr sz="1200" spc="-10" dirty="0">
                <a:solidFill>
                  <a:srgbClr val="475768"/>
                </a:solidFill>
                <a:latin typeface="Calibri"/>
                <a:cs typeface="Calibri"/>
              </a:rPr>
              <a:t>Baptist, </a:t>
            </a:r>
            <a:r>
              <a:rPr sz="1200" spc="-5" dirty="0">
                <a:solidFill>
                  <a:srgbClr val="475768"/>
                </a:solidFill>
                <a:latin typeface="Calibri"/>
                <a:cs typeface="Calibri"/>
              </a:rPr>
              <a:t>St. </a:t>
            </a:r>
            <a:r>
              <a:rPr sz="1200" spc="-20" dirty="0">
                <a:solidFill>
                  <a:srgbClr val="475768"/>
                </a:solidFill>
                <a:latin typeface="Calibri"/>
                <a:cs typeface="Calibri"/>
              </a:rPr>
              <a:t>Mary, Terrebonne </a:t>
            </a:r>
            <a:r>
              <a:rPr sz="1200" spc="-5" dirty="0">
                <a:solidFill>
                  <a:srgbClr val="475768"/>
                </a:solidFill>
                <a:latin typeface="Calibri"/>
                <a:cs typeface="Calibri"/>
              </a:rPr>
              <a:t>Parishes  </a:t>
            </a:r>
            <a:r>
              <a:rPr sz="1100" u="sng" spc="-10" dirty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4"/>
              </a:rPr>
              <a:t>lighthouselouisiana.org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34184" y="3081646"/>
            <a:ext cx="125399" cy="12539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80942" y="3081646"/>
            <a:ext cx="125260" cy="12526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591963" y="7903747"/>
            <a:ext cx="3398520" cy="107251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400" b="1" spc="-15" dirty="0">
                <a:solidFill>
                  <a:srgbClr val="475768"/>
                </a:solidFill>
                <a:latin typeface="Calibri"/>
                <a:cs typeface="Calibri"/>
              </a:rPr>
              <a:t>Lake </a:t>
            </a:r>
            <a:r>
              <a:rPr sz="1400" b="1" spc="-5" dirty="0">
                <a:solidFill>
                  <a:srgbClr val="475768"/>
                </a:solidFill>
                <a:latin typeface="Calibri"/>
                <a:cs typeface="Calibri"/>
              </a:rPr>
              <a:t>Charles </a:t>
            </a:r>
            <a:r>
              <a:rPr sz="1400" b="1" spc="-10" dirty="0">
                <a:solidFill>
                  <a:srgbClr val="475768"/>
                </a:solidFill>
                <a:latin typeface="Calibri"/>
                <a:cs typeface="Calibri"/>
              </a:rPr>
              <a:t>Area: Region</a:t>
            </a:r>
            <a:r>
              <a:rPr sz="1400" b="1" dirty="0">
                <a:solidFill>
                  <a:srgbClr val="475768"/>
                </a:solidFill>
                <a:latin typeface="Calibri"/>
                <a:cs typeface="Calibri"/>
              </a:rPr>
              <a:t> 5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i="1" spc="-10" dirty="0">
                <a:solidFill>
                  <a:srgbClr val="00ABCC"/>
                </a:solidFill>
                <a:latin typeface="Calibri"/>
                <a:cs typeface="Calibri"/>
              </a:rPr>
              <a:t>Southwest </a:t>
            </a:r>
            <a:r>
              <a:rPr sz="1400" i="1" spc="-5" dirty="0">
                <a:solidFill>
                  <a:srgbClr val="00ABCC"/>
                </a:solidFill>
                <a:latin typeface="Calibri"/>
                <a:cs typeface="Calibri"/>
              </a:rPr>
              <a:t>Louisiana Independence</a:t>
            </a:r>
            <a:r>
              <a:rPr sz="1400" i="1" spc="-20" dirty="0">
                <a:solidFill>
                  <a:srgbClr val="00ABCC"/>
                </a:solidFill>
                <a:latin typeface="Calibri"/>
                <a:cs typeface="Calibri"/>
              </a:rPr>
              <a:t> </a:t>
            </a:r>
            <a:r>
              <a:rPr sz="1400" i="1" spc="-10" dirty="0">
                <a:solidFill>
                  <a:srgbClr val="00ABCC"/>
                </a:solidFill>
                <a:latin typeface="Calibri"/>
                <a:cs typeface="Calibri"/>
              </a:rPr>
              <a:t>Center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ct val="107000"/>
              </a:lnSpc>
              <a:spcBef>
                <a:spcPts val="25"/>
              </a:spcBef>
            </a:pPr>
            <a:r>
              <a:rPr sz="1200" spc="-5" dirty="0">
                <a:solidFill>
                  <a:srgbClr val="475768"/>
                </a:solidFill>
                <a:latin typeface="Calibri"/>
                <a:cs typeface="Calibri"/>
              </a:rPr>
              <a:t>Allen, </a:t>
            </a:r>
            <a:r>
              <a:rPr sz="1200" spc="-10" dirty="0">
                <a:solidFill>
                  <a:srgbClr val="475768"/>
                </a:solidFill>
                <a:latin typeface="Calibri"/>
                <a:cs typeface="Calibri"/>
              </a:rPr>
              <a:t>Beauregard, </a:t>
            </a:r>
            <a:r>
              <a:rPr sz="1200" spc="-5" dirty="0">
                <a:solidFill>
                  <a:srgbClr val="475768"/>
                </a:solidFill>
                <a:latin typeface="Calibri"/>
                <a:cs typeface="Calibri"/>
              </a:rPr>
              <a:t>Calcasieu, </a:t>
            </a:r>
            <a:r>
              <a:rPr sz="1200" spc="-10" dirty="0">
                <a:solidFill>
                  <a:srgbClr val="475768"/>
                </a:solidFill>
                <a:latin typeface="Calibri"/>
                <a:cs typeface="Calibri"/>
              </a:rPr>
              <a:t>Cameron, </a:t>
            </a:r>
            <a:r>
              <a:rPr sz="1200" spc="-15" dirty="0">
                <a:solidFill>
                  <a:srgbClr val="475768"/>
                </a:solidFill>
                <a:latin typeface="Calibri"/>
                <a:cs typeface="Calibri"/>
              </a:rPr>
              <a:t>Jefferson </a:t>
            </a:r>
            <a:r>
              <a:rPr sz="1200" spc="-10" dirty="0">
                <a:solidFill>
                  <a:srgbClr val="475768"/>
                </a:solidFill>
                <a:latin typeface="Calibri"/>
                <a:cs typeface="Calibri"/>
              </a:rPr>
              <a:t>Davis  </a:t>
            </a:r>
            <a:r>
              <a:rPr sz="1200" spc="-5" dirty="0">
                <a:solidFill>
                  <a:srgbClr val="475768"/>
                </a:solidFill>
                <a:latin typeface="Calibri"/>
                <a:cs typeface="Calibri"/>
              </a:rPr>
              <a:t>Parishes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u="heavy" spc="-10" dirty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10"/>
              </a:rPr>
              <a:t>slic-la.org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41545" y="7907304"/>
            <a:ext cx="125260" cy="12526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4208326" y="2985158"/>
            <a:ext cx="2953385" cy="107251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400" b="1" spc="-10" dirty="0">
                <a:solidFill>
                  <a:srgbClr val="475768"/>
                </a:solidFill>
                <a:latin typeface="Calibri"/>
                <a:cs typeface="Calibri"/>
              </a:rPr>
              <a:t>Alexandria Area: Region</a:t>
            </a:r>
            <a:r>
              <a:rPr sz="1400" b="1" spc="-5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475768"/>
                </a:solidFill>
                <a:latin typeface="Calibri"/>
                <a:cs typeface="Calibri"/>
              </a:rPr>
              <a:t>6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i="1" spc="-5" dirty="0">
                <a:solidFill>
                  <a:srgbClr val="00ABCC"/>
                </a:solidFill>
                <a:latin typeface="Calibri"/>
                <a:cs typeface="Calibri"/>
              </a:rPr>
              <a:t>New </a:t>
            </a:r>
            <a:r>
              <a:rPr sz="1400" i="1" spc="-10" dirty="0">
                <a:solidFill>
                  <a:srgbClr val="00ABCC"/>
                </a:solidFill>
                <a:latin typeface="Calibri"/>
                <a:cs typeface="Calibri"/>
              </a:rPr>
              <a:t>Horizons Independent </a:t>
            </a:r>
            <a:r>
              <a:rPr sz="1400" i="1" spc="-5" dirty="0">
                <a:solidFill>
                  <a:srgbClr val="00ABCC"/>
                </a:solidFill>
                <a:latin typeface="Calibri"/>
                <a:cs typeface="Calibri"/>
              </a:rPr>
              <a:t>Living</a:t>
            </a:r>
            <a:r>
              <a:rPr sz="1400" i="1" spc="-10" dirty="0">
                <a:solidFill>
                  <a:srgbClr val="00ABCC"/>
                </a:solidFill>
                <a:latin typeface="Calibri"/>
                <a:cs typeface="Calibri"/>
              </a:rPr>
              <a:t> Center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00" spc="-10" dirty="0">
                <a:solidFill>
                  <a:srgbClr val="475768"/>
                </a:solidFill>
                <a:latin typeface="Calibri"/>
                <a:cs typeface="Calibri"/>
              </a:rPr>
              <a:t>Avoyelles, </a:t>
            </a:r>
            <a:r>
              <a:rPr sz="1200" spc="-5" dirty="0">
                <a:solidFill>
                  <a:srgbClr val="475768"/>
                </a:solidFill>
                <a:latin typeface="Calibri"/>
                <a:cs typeface="Calibri"/>
              </a:rPr>
              <a:t>Catahoula, </a:t>
            </a:r>
            <a:r>
              <a:rPr sz="1200" spc="-10" dirty="0">
                <a:solidFill>
                  <a:srgbClr val="475768"/>
                </a:solidFill>
                <a:latin typeface="Calibri"/>
                <a:cs typeface="Calibri"/>
              </a:rPr>
              <a:t>Concordia, Grant,</a:t>
            </a:r>
            <a:r>
              <a:rPr sz="1200" spc="-35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475768"/>
                </a:solidFill>
                <a:latin typeface="Calibri"/>
                <a:cs typeface="Calibri"/>
              </a:rPr>
              <a:t>LaSalle,</a:t>
            </a:r>
            <a:endParaRPr sz="1200">
              <a:latin typeface="Calibri"/>
              <a:cs typeface="Calibri"/>
            </a:endParaRPr>
          </a:p>
          <a:p>
            <a:pPr marL="12700" marR="979805">
              <a:lnSpc>
                <a:spcPct val="107000"/>
              </a:lnSpc>
            </a:pPr>
            <a:r>
              <a:rPr sz="1200" spc="-5" dirty="0">
                <a:solidFill>
                  <a:srgbClr val="475768"/>
                </a:solidFill>
                <a:latin typeface="Calibri"/>
                <a:cs typeface="Calibri"/>
              </a:rPr>
              <a:t>Rapides, </a:t>
            </a:r>
            <a:r>
              <a:rPr sz="1200" spc="-15" dirty="0">
                <a:solidFill>
                  <a:srgbClr val="475768"/>
                </a:solidFill>
                <a:latin typeface="Calibri"/>
                <a:cs typeface="Calibri"/>
              </a:rPr>
              <a:t>Vernon, </a:t>
            </a:r>
            <a:r>
              <a:rPr sz="1200" spc="-5" dirty="0">
                <a:solidFill>
                  <a:srgbClr val="475768"/>
                </a:solidFill>
                <a:latin typeface="Calibri"/>
                <a:cs typeface="Calibri"/>
              </a:rPr>
              <a:t>Winn Parishes  </a:t>
            </a:r>
            <a:r>
              <a:rPr sz="1200" u="heavy" spc="-10" dirty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12"/>
              </a:rPr>
              <a:t>nhilc.org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057914" y="3082692"/>
            <a:ext cx="125260" cy="12526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4208326" y="4236458"/>
            <a:ext cx="3100705" cy="107251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400" b="1" spc="-10" dirty="0">
                <a:solidFill>
                  <a:srgbClr val="475768"/>
                </a:solidFill>
                <a:latin typeface="Calibri"/>
                <a:cs typeface="Calibri"/>
              </a:rPr>
              <a:t>Shreveport Area: Region</a:t>
            </a:r>
            <a:r>
              <a:rPr sz="1400" b="1" dirty="0">
                <a:solidFill>
                  <a:srgbClr val="475768"/>
                </a:solidFill>
                <a:latin typeface="Calibri"/>
                <a:cs typeface="Calibri"/>
              </a:rPr>
              <a:t> 7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i="1" spc="-5" dirty="0">
                <a:solidFill>
                  <a:srgbClr val="00ABCC"/>
                </a:solidFill>
                <a:latin typeface="Calibri"/>
                <a:cs typeface="Calibri"/>
              </a:rPr>
              <a:t>New </a:t>
            </a:r>
            <a:r>
              <a:rPr sz="1400" i="1" spc="-10" dirty="0">
                <a:solidFill>
                  <a:srgbClr val="00ABCC"/>
                </a:solidFill>
                <a:latin typeface="Calibri"/>
                <a:cs typeface="Calibri"/>
              </a:rPr>
              <a:t>Horizons Independent </a:t>
            </a:r>
            <a:r>
              <a:rPr sz="1400" i="1" spc="-5" dirty="0">
                <a:solidFill>
                  <a:srgbClr val="00ABCC"/>
                </a:solidFill>
                <a:latin typeface="Calibri"/>
                <a:cs typeface="Calibri"/>
              </a:rPr>
              <a:t>Living </a:t>
            </a:r>
            <a:r>
              <a:rPr sz="1400" i="1" spc="-10" dirty="0">
                <a:solidFill>
                  <a:srgbClr val="00ABCC"/>
                </a:solidFill>
                <a:latin typeface="Calibri"/>
                <a:cs typeface="Calibri"/>
              </a:rPr>
              <a:t>Center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ct val="107000"/>
              </a:lnSpc>
              <a:spcBef>
                <a:spcPts val="25"/>
              </a:spcBef>
            </a:pPr>
            <a:r>
              <a:rPr sz="1200" spc="-10" dirty="0">
                <a:solidFill>
                  <a:srgbClr val="475768"/>
                </a:solidFill>
                <a:latin typeface="Calibri"/>
                <a:cs typeface="Calibri"/>
              </a:rPr>
              <a:t>Bienville, </a:t>
            </a:r>
            <a:r>
              <a:rPr sz="1200" spc="-20" dirty="0">
                <a:solidFill>
                  <a:srgbClr val="475768"/>
                </a:solidFill>
                <a:latin typeface="Calibri"/>
                <a:cs typeface="Calibri"/>
              </a:rPr>
              <a:t>Bossier, </a:t>
            </a:r>
            <a:r>
              <a:rPr sz="1200" spc="-10" dirty="0">
                <a:solidFill>
                  <a:srgbClr val="475768"/>
                </a:solidFill>
                <a:latin typeface="Calibri"/>
                <a:cs typeface="Calibri"/>
              </a:rPr>
              <a:t>Caddo, </a:t>
            </a:r>
            <a:r>
              <a:rPr sz="1200" spc="-5" dirty="0">
                <a:solidFill>
                  <a:srgbClr val="475768"/>
                </a:solidFill>
                <a:latin typeface="Calibri"/>
                <a:cs typeface="Calibri"/>
              </a:rPr>
              <a:t>Claiborne, </a:t>
            </a:r>
            <a:r>
              <a:rPr sz="1200" spc="-10" dirty="0">
                <a:solidFill>
                  <a:srgbClr val="475768"/>
                </a:solidFill>
                <a:latin typeface="Calibri"/>
                <a:cs typeface="Calibri"/>
              </a:rPr>
              <a:t>Desoto,  Natchitoches, Red </a:t>
            </a:r>
            <a:r>
              <a:rPr sz="1200" spc="-25" dirty="0">
                <a:solidFill>
                  <a:srgbClr val="475768"/>
                </a:solidFill>
                <a:latin typeface="Calibri"/>
                <a:cs typeface="Calibri"/>
              </a:rPr>
              <a:t>River, </a:t>
            </a:r>
            <a:r>
              <a:rPr sz="1200" spc="-5" dirty="0">
                <a:solidFill>
                  <a:srgbClr val="475768"/>
                </a:solidFill>
                <a:latin typeface="Calibri"/>
                <a:cs typeface="Calibri"/>
              </a:rPr>
              <a:t>Sabine, </a:t>
            </a:r>
            <a:r>
              <a:rPr sz="1200" spc="-15" dirty="0">
                <a:solidFill>
                  <a:srgbClr val="475768"/>
                </a:solidFill>
                <a:latin typeface="Calibri"/>
                <a:cs typeface="Calibri"/>
              </a:rPr>
              <a:t>Webster </a:t>
            </a:r>
            <a:r>
              <a:rPr sz="1200" spc="-5" dirty="0">
                <a:solidFill>
                  <a:srgbClr val="475768"/>
                </a:solidFill>
                <a:latin typeface="Calibri"/>
                <a:cs typeface="Calibri"/>
              </a:rPr>
              <a:t>Parishes  </a:t>
            </a:r>
            <a:r>
              <a:rPr sz="1200" u="heavy" spc="-10" dirty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12"/>
              </a:rPr>
              <a:t>nhilc.org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057914" y="4333345"/>
            <a:ext cx="125260" cy="12526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057914" y="5566918"/>
            <a:ext cx="125260" cy="106293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4208326" y="5438527"/>
            <a:ext cx="3092450" cy="236664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400" b="1" spc="-5" dirty="0">
                <a:solidFill>
                  <a:srgbClr val="475768"/>
                </a:solidFill>
                <a:latin typeface="Calibri"/>
                <a:cs typeface="Calibri"/>
              </a:rPr>
              <a:t>Monroe </a:t>
            </a:r>
            <a:r>
              <a:rPr sz="1400" b="1" spc="-10" dirty="0">
                <a:solidFill>
                  <a:srgbClr val="475768"/>
                </a:solidFill>
                <a:latin typeface="Calibri"/>
                <a:cs typeface="Calibri"/>
              </a:rPr>
              <a:t>Area: Region </a:t>
            </a:r>
            <a:r>
              <a:rPr sz="1400" b="1" dirty="0">
                <a:solidFill>
                  <a:srgbClr val="475768"/>
                </a:solidFill>
                <a:latin typeface="Calibri"/>
                <a:cs typeface="Calibri"/>
              </a:rPr>
              <a:t>8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i="1" spc="-5" dirty="0">
                <a:solidFill>
                  <a:srgbClr val="00ABCC"/>
                </a:solidFill>
                <a:latin typeface="Calibri"/>
                <a:cs typeface="Calibri"/>
              </a:rPr>
              <a:t>New </a:t>
            </a:r>
            <a:r>
              <a:rPr sz="1400" i="1" spc="-10" dirty="0">
                <a:solidFill>
                  <a:srgbClr val="00ABCC"/>
                </a:solidFill>
                <a:latin typeface="Calibri"/>
                <a:cs typeface="Calibri"/>
              </a:rPr>
              <a:t>Horizons Independent </a:t>
            </a:r>
            <a:r>
              <a:rPr sz="1400" i="1" spc="-5" dirty="0">
                <a:solidFill>
                  <a:srgbClr val="00ABCC"/>
                </a:solidFill>
                <a:latin typeface="Calibri"/>
                <a:cs typeface="Calibri"/>
              </a:rPr>
              <a:t>Living </a:t>
            </a:r>
            <a:r>
              <a:rPr sz="1400" i="1" spc="-10" dirty="0">
                <a:solidFill>
                  <a:srgbClr val="00ABCC"/>
                </a:solidFill>
                <a:latin typeface="Calibri"/>
                <a:cs typeface="Calibri"/>
              </a:rPr>
              <a:t>Center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ct val="107000"/>
              </a:lnSpc>
              <a:spcBef>
                <a:spcPts val="25"/>
              </a:spcBef>
            </a:pPr>
            <a:r>
              <a:rPr sz="1200" spc="-5" dirty="0">
                <a:solidFill>
                  <a:srgbClr val="475768"/>
                </a:solidFill>
                <a:latin typeface="Calibri"/>
                <a:cs typeface="Calibri"/>
              </a:rPr>
              <a:t>Caldwell, </a:t>
            </a:r>
            <a:r>
              <a:rPr sz="1200" spc="-10" dirty="0">
                <a:solidFill>
                  <a:srgbClr val="475768"/>
                </a:solidFill>
                <a:latin typeface="Calibri"/>
                <a:cs typeface="Calibri"/>
              </a:rPr>
              <a:t>East Carroll, </a:t>
            </a:r>
            <a:r>
              <a:rPr sz="1200" spc="-5" dirty="0">
                <a:solidFill>
                  <a:srgbClr val="475768"/>
                </a:solidFill>
                <a:latin typeface="Calibri"/>
                <a:cs typeface="Calibri"/>
              </a:rPr>
              <a:t>Franklin, </a:t>
            </a:r>
            <a:r>
              <a:rPr sz="1200" spc="-10" dirty="0">
                <a:solidFill>
                  <a:srgbClr val="475768"/>
                </a:solidFill>
                <a:latin typeface="Calibri"/>
                <a:cs typeface="Calibri"/>
              </a:rPr>
              <a:t>Jackson, Lincoln,  </a:t>
            </a:r>
            <a:r>
              <a:rPr sz="1200" spc="-5" dirty="0">
                <a:solidFill>
                  <a:srgbClr val="475768"/>
                </a:solidFill>
                <a:latin typeface="Calibri"/>
                <a:cs typeface="Calibri"/>
              </a:rPr>
              <a:t>Madison, </a:t>
            </a:r>
            <a:r>
              <a:rPr sz="1200" spc="-10" dirty="0">
                <a:solidFill>
                  <a:srgbClr val="475768"/>
                </a:solidFill>
                <a:latin typeface="Calibri"/>
                <a:cs typeface="Calibri"/>
              </a:rPr>
              <a:t>Morehouse, </a:t>
            </a:r>
            <a:r>
              <a:rPr sz="1200" spc="-5" dirty="0">
                <a:solidFill>
                  <a:srgbClr val="475768"/>
                </a:solidFill>
                <a:latin typeface="Calibri"/>
                <a:cs typeface="Calibri"/>
              </a:rPr>
              <a:t>Ouachita, Richland,</a:t>
            </a:r>
            <a:r>
              <a:rPr sz="1200" spc="-45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475768"/>
                </a:solidFill>
                <a:latin typeface="Calibri"/>
                <a:cs typeface="Calibri"/>
              </a:rPr>
              <a:t>Tensas,</a:t>
            </a:r>
            <a:endParaRPr sz="1200">
              <a:latin typeface="Calibri"/>
              <a:cs typeface="Calibri"/>
            </a:endParaRPr>
          </a:p>
          <a:p>
            <a:pPr marL="12700" marR="1323975">
              <a:lnSpc>
                <a:spcPct val="107000"/>
              </a:lnSpc>
            </a:pPr>
            <a:r>
              <a:rPr sz="1200" spc="-5" dirty="0">
                <a:solidFill>
                  <a:srgbClr val="475768"/>
                </a:solidFill>
                <a:latin typeface="Calibri"/>
                <a:cs typeface="Calibri"/>
              </a:rPr>
              <a:t>Union, </a:t>
            </a:r>
            <a:r>
              <a:rPr sz="1200" spc="-20" dirty="0">
                <a:solidFill>
                  <a:srgbClr val="475768"/>
                </a:solidFill>
                <a:latin typeface="Calibri"/>
                <a:cs typeface="Calibri"/>
              </a:rPr>
              <a:t>West </a:t>
            </a:r>
            <a:r>
              <a:rPr sz="1200" spc="-10" dirty="0">
                <a:solidFill>
                  <a:srgbClr val="475768"/>
                </a:solidFill>
                <a:latin typeface="Calibri"/>
                <a:cs typeface="Calibri"/>
              </a:rPr>
              <a:t>Carroll </a:t>
            </a:r>
            <a:r>
              <a:rPr sz="1200" spc="-5" dirty="0">
                <a:solidFill>
                  <a:srgbClr val="475768"/>
                </a:solidFill>
                <a:latin typeface="Calibri"/>
                <a:cs typeface="Calibri"/>
              </a:rPr>
              <a:t>Parishes  </a:t>
            </a:r>
            <a:r>
              <a:rPr sz="1200" u="heavy" spc="-10" dirty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12"/>
              </a:rPr>
              <a:t>nhilc.org</a:t>
            </a:r>
            <a:endParaRPr sz="1200">
              <a:latin typeface="Calibri"/>
              <a:cs typeface="Calibri"/>
            </a:endParaRPr>
          </a:p>
          <a:p>
            <a:pPr marL="32384">
              <a:lnSpc>
                <a:spcPct val="100000"/>
              </a:lnSpc>
              <a:spcBef>
                <a:spcPts val="525"/>
              </a:spcBef>
            </a:pPr>
            <a:r>
              <a:rPr sz="1400" b="1" spc="-10" dirty="0">
                <a:solidFill>
                  <a:srgbClr val="475768"/>
                </a:solidFill>
                <a:latin typeface="Calibri"/>
                <a:cs typeface="Calibri"/>
              </a:rPr>
              <a:t>Covington Area: Region</a:t>
            </a:r>
            <a:r>
              <a:rPr sz="1400" b="1" dirty="0">
                <a:solidFill>
                  <a:srgbClr val="475768"/>
                </a:solidFill>
                <a:latin typeface="Calibri"/>
                <a:cs typeface="Calibri"/>
              </a:rPr>
              <a:t> 9</a:t>
            </a:r>
            <a:endParaRPr sz="1400">
              <a:latin typeface="Calibri"/>
              <a:cs typeface="Calibri"/>
            </a:endParaRPr>
          </a:p>
          <a:p>
            <a:pPr marL="32384">
              <a:lnSpc>
                <a:spcPct val="100000"/>
              </a:lnSpc>
              <a:spcBef>
                <a:spcPts val="114"/>
              </a:spcBef>
            </a:pPr>
            <a:r>
              <a:rPr sz="1400" i="1" spc="-10" dirty="0">
                <a:solidFill>
                  <a:srgbClr val="00ABCC"/>
                </a:solidFill>
                <a:latin typeface="Calibri"/>
                <a:cs typeface="Calibri"/>
              </a:rPr>
              <a:t>Lighthouse </a:t>
            </a:r>
            <a:r>
              <a:rPr sz="1400" i="1" spc="-5" dirty="0">
                <a:solidFill>
                  <a:srgbClr val="00ABCC"/>
                </a:solidFill>
                <a:latin typeface="Calibri"/>
                <a:cs typeface="Calibri"/>
              </a:rPr>
              <a:t>Louisiana</a:t>
            </a:r>
            <a:endParaRPr sz="1400">
              <a:latin typeface="Calibri"/>
              <a:cs typeface="Calibri"/>
            </a:endParaRPr>
          </a:p>
          <a:p>
            <a:pPr marL="32384" marR="838200">
              <a:lnSpc>
                <a:spcPct val="107000"/>
              </a:lnSpc>
              <a:spcBef>
                <a:spcPts val="25"/>
              </a:spcBef>
            </a:pPr>
            <a:r>
              <a:rPr sz="1200" spc="-10" dirty="0">
                <a:solidFill>
                  <a:srgbClr val="475768"/>
                </a:solidFill>
                <a:latin typeface="Calibri"/>
                <a:cs typeface="Calibri"/>
              </a:rPr>
              <a:t>Livingston, </a:t>
            </a:r>
            <a:r>
              <a:rPr sz="1200" spc="-5" dirty="0">
                <a:solidFill>
                  <a:srgbClr val="475768"/>
                </a:solidFill>
                <a:latin typeface="Calibri"/>
                <a:cs typeface="Calibri"/>
              </a:rPr>
              <a:t>St. Helena, St. </a:t>
            </a:r>
            <a:r>
              <a:rPr sz="1200" spc="-30" dirty="0">
                <a:solidFill>
                  <a:srgbClr val="475768"/>
                </a:solidFill>
                <a:latin typeface="Calibri"/>
                <a:cs typeface="Calibri"/>
              </a:rPr>
              <a:t>Tammany,  </a:t>
            </a:r>
            <a:r>
              <a:rPr sz="1200" spc="-10" dirty="0">
                <a:solidFill>
                  <a:srgbClr val="475768"/>
                </a:solidFill>
                <a:latin typeface="Calibri"/>
                <a:cs typeface="Calibri"/>
              </a:rPr>
              <a:t>Tangipahoa, Washington </a:t>
            </a:r>
            <a:r>
              <a:rPr sz="1200" spc="-5" dirty="0">
                <a:solidFill>
                  <a:srgbClr val="475768"/>
                </a:solidFill>
                <a:latin typeface="Calibri"/>
                <a:cs typeface="Calibri"/>
              </a:rPr>
              <a:t>Parishes  </a:t>
            </a:r>
            <a:r>
              <a:rPr sz="1200" u="heavy" spc="-10" dirty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4"/>
              </a:rPr>
              <a:t>lighthouselouisiana.org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052342" y="6873089"/>
            <a:ext cx="125260" cy="12526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3271441" y="1427046"/>
            <a:ext cx="3853815" cy="1426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Use the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information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below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to contact your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local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Region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Service 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Center (RSC).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They manage the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distribution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of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equipment </a:t>
            </a:r>
            <a:r>
              <a:rPr sz="1100" dirty="0">
                <a:solidFill>
                  <a:srgbClr val="475768"/>
                </a:solidFill>
                <a:latin typeface="Calibri"/>
                <a:cs typeface="Calibri"/>
              </a:rPr>
              <a:t>and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other  services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for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the Louisiana Commission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for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the </a:t>
            </a:r>
            <a:r>
              <a:rPr sz="1100" spc="-20" dirty="0">
                <a:solidFill>
                  <a:srgbClr val="475768"/>
                </a:solidFill>
                <a:latin typeface="Calibri"/>
                <a:cs typeface="Calibri"/>
              </a:rPr>
              <a:t>Deaf.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The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regional 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map on the left can be used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to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help identify which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center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is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closest  to you. Give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them </a:t>
            </a:r>
            <a:r>
              <a:rPr sz="1100" dirty="0">
                <a:solidFill>
                  <a:srgbClr val="475768"/>
                </a:solidFill>
                <a:latin typeface="Calibri"/>
                <a:cs typeface="Calibri"/>
              </a:rPr>
              <a:t>a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call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to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set up </a:t>
            </a:r>
            <a:r>
              <a:rPr sz="1100" dirty="0">
                <a:solidFill>
                  <a:srgbClr val="475768"/>
                </a:solidFill>
                <a:latin typeface="Calibri"/>
                <a:cs typeface="Calibri"/>
              </a:rPr>
              <a:t>an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appointment.</a:t>
            </a:r>
            <a:endParaRPr sz="1100">
              <a:latin typeface="Calibri"/>
              <a:cs typeface="Calibri"/>
            </a:endParaRPr>
          </a:p>
          <a:p>
            <a:pPr marL="684530" marR="81915">
              <a:lnSpc>
                <a:spcPct val="100000"/>
              </a:lnSpc>
              <a:spcBef>
                <a:spcPts val="465"/>
              </a:spcBef>
            </a:pP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Are you </a:t>
            </a:r>
            <a:r>
              <a:rPr sz="1100" dirty="0">
                <a:solidFill>
                  <a:srgbClr val="475768"/>
                </a:solidFill>
                <a:latin typeface="Calibri"/>
                <a:cs typeface="Calibri"/>
              </a:rPr>
              <a:t>a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provider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or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organization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in need of </a:t>
            </a:r>
            <a:r>
              <a:rPr sz="1100" dirty="0">
                <a:solidFill>
                  <a:srgbClr val="475768"/>
                </a:solidFill>
                <a:latin typeface="Calibri"/>
                <a:cs typeface="Calibri"/>
              </a:rPr>
              <a:t>an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ASL 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interpreter? Regional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Service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Center </a:t>
            </a:r>
            <a:r>
              <a:rPr sz="1100" spc="-15" dirty="0">
                <a:solidFill>
                  <a:srgbClr val="475768"/>
                </a:solidFill>
                <a:latin typeface="Calibri"/>
                <a:cs typeface="Calibri"/>
              </a:rPr>
              <a:t>staff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can help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you 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schedule </a:t>
            </a:r>
            <a:r>
              <a:rPr sz="1100" dirty="0">
                <a:solidFill>
                  <a:srgbClr val="475768"/>
                </a:solidFill>
                <a:latin typeface="Calibri"/>
                <a:cs typeface="Calibri"/>
              </a:rPr>
              <a:t>an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interpreter for your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D/deaf</a:t>
            </a:r>
            <a:r>
              <a:rPr sz="1100" spc="-15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consumers.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388123" y="2457229"/>
            <a:ext cx="482411" cy="362979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478453" y="2057681"/>
            <a:ext cx="78916" cy="78916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652668" y="6770029"/>
            <a:ext cx="3052445" cy="107251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400" b="1" spc="-5" dirty="0">
                <a:solidFill>
                  <a:srgbClr val="475768"/>
                </a:solidFill>
                <a:latin typeface="Calibri"/>
                <a:cs typeface="Calibri"/>
              </a:rPr>
              <a:t>Acadiana </a:t>
            </a:r>
            <a:r>
              <a:rPr sz="1400" b="1" spc="-10" dirty="0">
                <a:solidFill>
                  <a:srgbClr val="475768"/>
                </a:solidFill>
                <a:latin typeface="Calibri"/>
                <a:cs typeface="Calibri"/>
              </a:rPr>
              <a:t>Area: Region </a:t>
            </a:r>
            <a:r>
              <a:rPr sz="1400" b="1" dirty="0">
                <a:solidFill>
                  <a:srgbClr val="475768"/>
                </a:solidFill>
                <a:latin typeface="Calibri"/>
                <a:cs typeface="Calibri"/>
              </a:rPr>
              <a:t>4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i="1" spc="-10" dirty="0">
                <a:solidFill>
                  <a:srgbClr val="00ABCC"/>
                </a:solidFill>
                <a:latin typeface="Calibri"/>
                <a:cs typeface="Calibri"/>
              </a:rPr>
              <a:t>Southwest </a:t>
            </a:r>
            <a:r>
              <a:rPr sz="1400" i="1" spc="-5" dirty="0">
                <a:solidFill>
                  <a:srgbClr val="00ABCC"/>
                </a:solidFill>
                <a:latin typeface="Calibri"/>
                <a:cs typeface="Calibri"/>
              </a:rPr>
              <a:t>Louisiana Independence</a:t>
            </a:r>
            <a:r>
              <a:rPr sz="1400" i="1" spc="-55" dirty="0">
                <a:solidFill>
                  <a:srgbClr val="00ABCC"/>
                </a:solidFill>
                <a:latin typeface="Calibri"/>
                <a:cs typeface="Calibri"/>
              </a:rPr>
              <a:t> </a:t>
            </a:r>
            <a:r>
              <a:rPr sz="1400" i="1" spc="-10" dirty="0">
                <a:solidFill>
                  <a:srgbClr val="00ABCC"/>
                </a:solidFill>
                <a:latin typeface="Calibri"/>
                <a:cs typeface="Calibri"/>
              </a:rPr>
              <a:t>Center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00" spc="-5" dirty="0">
                <a:solidFill>
                  <a:srgbClr val="475768"/>
                </a:solidFill>
                <a:latin typeface="Calibri"/>
                <a:cs typeface="Calibri"/>
              </a:rPr>
              <a:t>Acadia, </a:t>
            </a:r>
            <a:r>
              <a:rPr sz="1200" spc="-10" dirty="0">
                <a:solidFill>
                  <a:srgbClr val="475768"/>
                </a:solidFill>
                <a:latin typeface="Calibri"/>
                <a:cs typeface="Calibri"/>
              </a:rPr>
              <a:t>Evangeline, </a:t>
            </a:r>
            <a:r>
              <a:rPr sz="1200" spc="-5" dirty="0">
                <a:solidFill>
                  <a:srgbClr val="475768"/>
                </a:solidFill>
                <a:latin typeface="Calibri"/>
                <a:cs typeface="Calibri"/>
              </a:rPr>
              <a:t>Iberia, St. </a:t>
            </a:r>
            <a:r>
              <a:rPr sz="1200" spc="-20" dirty="0">
                <a:solidFill>
                  <a:srgbClr val="475768"/>
                </a:solidFill>
                <a:latin typeface="Calibri"/>
                <a:cs typeface="Calibri"/>
              </a:rPr>
              <a:t>Landry,</a:t>
            </a:r>
            <a:endParaRPr sz="1200">
              <a:latin typeface="Calibri"/>
              <a:cs typeface="Calibri"/>
            </a:endParaRPr>
          </a:p>
          <a:p>
            <a:pPr marL="12700" marR="1170305">
              <a:lnSpc>
                <a:spcPct val="107000"/>
              </a:lnSpc>
            </a:pPr>
            <a:r>
              <a:rPr sz="1200" spc="-5" dirty="0">
                <a:solidFill>
                  <a:srgbClr val="475768"/>
                </a:solidFill>
                <a:latin typeface="Calibri"/>
                <a:cs typeface="Calibri"/>
              </a:rPr>
              <a:t>St. Martin, </a:t>
            </a:r>
            <a:r>
              <a:rPr sz="1200" spc="-10" dirty="0">
                <a:solidFill>
                  <a:srgbClr val="475768"/>
                </a:solidFill>
                <a:latin typeface="Calibri"/>
                <a:cs typeface="Calibri"/>
              </a:rPr>
              <a:t>Vermillion</a:t>
            </a:r>
            <a:r>
              <a:rPr sz="1200" spc="-80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475768"/>
                </a:solidFill>
                <a:latin typeface="Calibri"/>
                <a:cs typeface="Calibri"/>
              </a:rPr>
              <a:t>Parishes  </a:t>
            </a:r>
            <a:r>
              <a:rPr sz="1200" u="heavy" spc="-10" dirty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10"/>
              </a:rPr>
              <a:t>slic-la.org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44343" y="6853618"/>
            <a:ext cx="125260" cy="12526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811" y="6697795"/>
            <a:ext cx="7766050" cy="46355"/>
          </a:xfrm>
          <a:custGeom>
            <a:avLst/>
            <a:gdLst/>
            <a:ahLst/>
            <a:cxnLst/>
            <a:rect l="l" t="t" r="r" b="b"/>
            <a:pathLst>
              <a:path w="7766050" h="46354">
                <a:moveTo>
                  <a:pt x="0" y="46303"/>
                </a:moveTo>
                <a:lnTo>
                  <a:pt x="7765572" y="0"/>
                </a:lnTo>
              </a:path>
            </a:pathLst>
          </a:custGeom>
          <a:ln w="28574">
            <a:solidFill>
              <a:srgbClr val="475768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416598" y="9315688"/>
            <a:ext cx="5216525" cy="332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5"/>
              </a:lnSpc>
            </a:pP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If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you have any questions </a:t>
            </a:r>
            <a:r>
              <a:rPr sz="1100" dirty="0">
                <a:solidFill>
                  <a:srgbClr val="475768"/>
                </a:solidFill>
                <a:latin typeface="Calibri"/>
                <a:cs typeface="Calibri"/>
              </a:rPr>
              <a:t>about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the Louisiana Commission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for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the </a:t>
            </a:r>
            <a:r>
              <a:rPr sz="1100" spc="-20" dirty="0">
                <a:solidFill>
                  <a:srgbClr val="475768"/>
                </a:solidFill>
                <a:latin typeface="Calibri"/>
                <a:cs typeface="Calibri"/>
              </a:rPr>
              <a:t>Deaf,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please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contact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us</a:t>
            </a:r>
            <a:r>
              <a:rPr sz="1100" spc="60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at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100" b="1" u="sng" spc="-5" dirty="0">
                <a:solidFill>
                  <a:srgbClr val="20243D"/>
                </a:solidFill>
                <a:uFill>
                  <a:solidFill>
                    <a:srgbClr val="20243D"/>
                  </a:solidFill>
                </a:uFill>
                <a:latin typeface="Calibri"/>
                <a:cs typeface="Calibri"/>
                <a:hlinkClick r:id="rId20"/>
              </a:rPr>
              <a:t>lcd@la.gov</a:t>
            </a:r>
            <a:r>
              <a:rPr sz="1100" b="1" spc="-5" dirty="0">
                <a:solidFill>
                  <a:srgbClr val="20243D"/>
                </a:solidFill>
                <a:latin typeface="Calibri"/>
                <a:cs typeface="Calibri"/>
                <a:hlinkClick r:id="rId20"/>
              </a:rPr>
              <a:t>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or </a:t>
            </a:r>
            <a:r>
              <a:rPr sz="1100" b="1" spc="-5" dirty="0">
                <a:solidFill>
                  <a:srgbClr val="20243D"/>
                </a:solidFill>
                <a:latin typeface="Calibri"/>
                <a:cs typeface="Calibri"/>
              </a:rPr>
              <a:t>1-800-256-1523</a:t>
            </a:r>
            <a:r>
              <a:rPr sz="1100" b="1" spc="-5" dirty="0">
                <a:solidFill>
                  <a:srgbClr val="475768"/>
                </a:solidFill>
                <a:latin typeface="Calibri"/>
                <a:cs typeface="Calibri"/>
              </a:rPr>
              <a:t>.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Visit us online at</a:t>
            </a:r>
            <a:r>
              <a:rPr sz="1100" spc="20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100" b="1" u="sng" spc="-10" dirty="0">
                <a:solidFill>
                  <a:srgbClr val="20243D"/>
                </a:solidFill>
                <a:uFill>
                  <a:solidFill>
                    <a:srgbClr val="20243D"/>
                  </a:solidFill>
                </a:uFill>
                <a:latin typeface="Calibri"/>
                <a:cs typeface="Calibri"/>
                <a:hlinkClick r:id="rId21"/>
              </a:rPr>
              <a:t>ldh.la.gov/index.cfm/page/318</a:t>
            </a:r>
            <a:r>
              <a:rPr sz="1100" b="1" spc="-10" dirty="0">
                <a:solidFill>
                  <a:srgbClr val="00ABCC"/>
                </a:solidFill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6559" y="521078"/>
            <a:ext cx="367411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solidFill>
                  <a:srgbClr val="475768"/>
                </a:solidFill>
                <a:latin typeface="Calibri"/>
                <a:cs typeface="Calibri"/>
              </a:rPr>
              <a:t>Louisiana Commission </a:t>
            </a:r>
            <a:r>
              <a:rPr sz="2000" b="1" spc="-15" dirty="0">
                <a:solidFill>
                  <a:srgbClr val="475768"/>
                </a:solidFill>
                <a:latin typeface="Calibri"/>
                <a:cs typeface="Calibri"/>
              </a:rPr>
              <a:t>for </a:t>
            </a:r>
            <a:r>
              <a:rPr sz="2000" b="1" spc="-5" dirty="0">
                <a:solidFill>
                  <a:srgbClr val="475768"/>
                </a:solidFill>
                <a:latin typeface="Calibri"/>
                <a:cs typeface="Calibri"/>
              </a:rPr>
              <a:t>the</a:t>
            </a:r>
            <a:r>
              <a:rPr sz="2000" b="1" spc="-55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475768"/>
                </a:solidFill>
                <a:latin typeface="Calibri"/>
                <a:cs typeface="Calibri"/>
              </a:rPr>
              <a:t>Deaf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53720" marR="5080" indent="-541655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Regional </a:t>
            </a:r>
            <a:r>
              <a:rPr spc="-5" dirty="0"/>
              <a:t>Service </a:t>
            </a:r>
            <a:r>
              <a:rPr spc="-20" dirty="0"/>
              <a:t>Centers  </a:t>
            </a:r>
            <a:r>
              <a:rPr spc="-15" dirty="0"/>
              <a:t>Staff Information</a:t>
            </a:r>
          </a:p>
        </p:txBody>
      </p:sp>
      <p:sp>
        <p:nvSpPr>
          <p:cNvPr id="4" name="object 4"/>
          <p:cNvSpPr/>
          <p:nvPr/>
        </p:nvSpPr>
        <p:spPr>
          <a:xfrm>
            <a:off x="754900" y="210633"/>
            <a:ext cx="2609635" cy="24444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129034" y="9437164"/>
            <a:ext cx="1079620" cy="3078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0619" y="5803021"/>
            <a:ext cx="137099" cy="1601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807635" y="1913659"/>
            <a:ext cx="78916" cy="789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77718" y="2631633"/>
            <a:ext cx="2450465" cy="9391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475768"/>
                </a:solidFill>
                <a:latin typeface="Calibri"/>
                <a:cs typeface="Calibri"/>
              </a:rPr>
              <a:t>New Orleans </a:t>
            </a:r>
            <a:r>
              <a:rPr sz="1400" b="1" spc="-10" dirty="0">
                <a:solidFill>
                  <a:srgbClr val="475768"/>
                </a:solidFill>
                <a:latin typeface="Calibri"/>
                <a:cs typeface="Calibri"/>
              </a:rPr>
              <a:t>Area: Regions </a:t>
            </a:r>
            <a:r>
              <a:rPr sz="1400" b="1" dirty="0">
                <a:solidFill>
                  <a:srgbClr val="475768"/>
                </a:solidFill>
                <a:latin typeface="Calibri"/>
                <a:cs typeface="Calibri"/>
              </a:rPr>
              <a:t>1 &amp; 3  </a:t>
            </a:r>
            <a:r>
              <a:rPr sz="1400" b="1" spc="-10" dirty="0">
                <a:solidFill>
                  <a:srgbClr val="475768"/>
                </a:solidFill>
                <a:latin typeface="Calibri"/>
                <a:cs typeface="Calibri"/>
              </a:rPr>
              <a:t>Baton </a:t>
            </a:r>
            <a:r>
              <a:rPr sz="1400" b="1" spc="-15" dirty="0">
                <a:solidFill>
                  <a:srgbClr val="475768"/>
                </a:solidFill>
                <a:latin typeface="Calibri"/>
                <a:cs typeface="Calibri"/>
              </a:rPr>
              <a:t>Rouge </a:t>
            </a:r>
            <a:r>
              <a:rPr sz="1400" b="1" spc="-10" dirty="0">
                <a:solidFill>
                  <a:srgbClr val="475768"/>
                </a:solidFill>
                <a:latin typeface="Calibri"/>
                <a:cs typeface="Calibri"/>
              </a:rPr>
              <a:t>Area: Region </a:t>
            </a:r>
            <a:r>
              <a:rPr sz="1400" b="1" dirty="0">
                <a:solidFill>
                  <a:srgbClr val="475768"/>
                </a:solidFill>
                <a:latin typeface="Calibri"/>
                <a:cs typeface="Calibri"/>
              </a:rPr>
              <a:t>2  </a:t>
            </a:r>
            <a:r>
              <a:rPr sz="1400" b="1" spc="-10" dirty="0">
                <a:solidFill>
                  <a:srgbClr val="475768"/>
                </a:solidFill>
                <a:latin typeface="Calibri"/>
                <a:cs typeface="Calibri"/>
              </a:rPr>
              <a:t>Covington Area: Region </a:t>
            </a:r>
            <a:r>
              <a:rPr sz="1400" b="1" dirty="0">
                <a:solidFill>
                  <a:srgbClr val="475768"/>
                </a:solidFill>
                <a:latin typeface="Calibri"/>
                <a:cs typeface="Calibri"/>
              </a:rPr>
              <a:t>9  </a:t>
            </a:r>
            <a:r>
              <a:rPr sz="1400" i="1" u="heavy" spc="-10" dirty="0">
                <a:solidFill>
                  <a:srgbClr val="484429"/>
                </a:solidFill>
                <a:uFill>
                  <a:solidFill>
                    <a:srgbClr val="484429"/>
                  </a:solidFill>
                </a:uFill>
                <a:latin typeface="Calibri"/>
                <a:cs typeface="Calibri"/>
              </a:rPr>
              <a:t>Lighthouse </a:t>
            </a:r>
            <a:r>
              <a:rPr sz="1400" i="1" u="heavy" spc="-5" dirty="0">
                <a:solidFill>
                  <a:srgbClr val="484429"/>
                </a:solidFill>
                <a:uFill>
                  <a:solidFill>
                    <a:srgbClr val="484429"/>
                  </a:solidFill>
                </a:uFill>
                <a:latin typeface="Calibri"/>
                <a:cs typeface="Calibri"/>
              </a:rPr>
              <a:t>Louisiana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9448" y="3539117"/>
            <a:ext cx="1948110" cy="112530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6670">
              <a:lnSpc>
                <a:spcPct val="107000"/>
              </a:lnSpc>
              <a:spcBef>
                <a:spcPts val="100"/>
              </a:spcBef>
            </a:pP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Dee </a:t>
            </a:r>
            <a:r>
              <a:rPr sz="1100" spc="-15" dirty="0">
                <a:solidFill>
                  <a:srgbClr val="475768"/>
                </a:solidFill>
                <a:latin typeface="Calibri"/>
                <a:cs typeface="Calibri"/>
              </a:rPr>
              <a:t>Budgewater,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President  </a:t>
            </a:r>
            <a:endParaRPr lang="en-US" sz="1100" spc="-5" dirty="0" smtClean="0">
              <a:solidFill>
                <a:srgbClr val="475768"/>
              </a:solidFill>
              <a:latin typeface="Calibri"/>
              <a:cs typeface="Calibri"/>
            </a:endParaRPr>
          </a:p>
          <a:p>
            <a:pPr marL="12700" marR="26670">
              <a:lnSpc>
                <a:spcPct val="107000"/>
              </a:lnSpc>
              <a:spcBef>
                <a:spcPts val="100"/>
              </a:spcBef>
            </a:pPr>
            <a:r>
              <a:rPr sz="1100" spc="-5" dirty="0" smtClean="0">
                <a:solidFill>
                  <a:srgbClr val="475768"/>
                </a:solidFill>
                <a:latin typeface="Calibri"/>
                <a:cs typeface="Calibri"/>
              </a:rPr>
              <a:t>Liz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Fussell, BR Services  </a:t>
            </a:r>
            <a:endParaRPr lang="en-US" sz="1100" spc="-5" dirty="0" smtClean="0">
              <a:solidFill>
                <a:srgbClr val="475768"/>
              </a:solidFill>
              <a:latin typeface="Calibri"/>
              <a:cs typeface="Calibri"/>
            </a:endParaRPr>
          </a:p>
          <a:p>
            <a:pPr marL="12700" marR="26670">
              <a:lnSpc>
                <a:spcPct val="107000"/>
              </a:lnSpc>
              <a:spcBef>
                <a:spcPts val="100"/>
              </a:spcBef>
            </a:pPr>
            <a:r>
              <a:rPr sz="1100" dirty="0" smtClean="0">
                <a:solidFill>
                  <a:srgbClr val="475768"/>
                </a:solidFill>
                <a:latin typeface="Calibri"/>
                <a:cs typeface="Calibri"/>
              </a:rPr>
              <a:t>Jenice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Heck,</a:t>
            </a:r>
            <a:r>
              <a:rPr sz="1100" spc="-15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COO</a:t>
            </a:r>
            <a:endParaRPr sz="1100" dirty="0">
              <a:latin typeface="Calibri"/>
              <a:cs typeface="Calibri"/>
            </a:endParaRPr>
          </a:p>
          <a:p>
            <a:pPr marL="12700" marR="151765">
              <a:lnSpc>
                <a:spcPct val="107000"/>
              </a:lnSpc>
            </a:pP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Brett Holland, </a:t>
            </a:r>
            <a:r>
              <a:rPr sz="1100" spc="-20" dirty="0">
                <a:solidFill>
                  <a:srgbClr val="475768"/>
                </a:solidFill>
                <a:latin typeface="Calibri"/>
                <a:cs typeface="Calibri"/>
              </a:rPr>
              <a:t>TAP/HAP  </a:t>
            </a:r>
            <a:r>
              <a:rPr lang="en-US" sz="1100" spc="-5" dirty="0" smtClean="0">
                <a:solidFill>
                  <a:srgbClr val="475768"/>
                </a:solidFill>
                <a:latin typeface="Calibri"/>
                <a:cs typeface="Calibri"/>
              </a:rPr>
              <a:t>Katelyn Billiot</a:t>
            </a:r>
            <a:r>
              <a:rPr sz="1100" spc="-5" dirty="0" smtClean="0">
                <a:solidFill>
                  <a:srgbClr val="475768"/>
                </a:solidFill>
                <a:latin typeface="Calibri"/>
                <a:cs typeface="Calibri"/>
              </a:rPr>
              <a:t>, </a:t>
            </a:r>
            <a:r>
              <a:rPr sz="1100" spc="-20" dirty="0" smtClean="0">
                <a:solidFill>
                  <a:srgbClr val="475768"/>
                </a:solidFill>
                <a:latin typeface="Calibri"/>
                <a:cs typeface="Calibri"/>
              </a:rPr>
              <a:t>TAP/HAP</a:t>
            </a:r>
            <a:r>
              <a:rPr lang="en-US" sz="1100" spc="-20" dirty="0" smtClean="0">
                <a:solidFill>
                  <a:srgbClr val="475768"/>
                </a:solidFill>
                <a:latin typeface="Calibri"/>
                <a:cs typeface="Calibri"/>
              </a:rPr>
              <a:t>/TERP</a:t>
            </a:r>
          </a:p>
          <a:p>
            <a:pPr marL="12700" marR="151765">
              <a:lnSpc>
                <a:spcPct val="107000"/>
              </a:lnSpc>
            </a:pPr>
            <a:r>
              <a:rPr sz="1100" spc="-5" dirty="0" smtClean="0">
                <a:solidFill>
                  <a:srgbClr val="475768"/>
                </a:solidFill>
                <a:latin typeface="Calibri"/>
                <a:cs typeface="Calibri"/>
              </a:rPr>
              <a:t>Stacy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Robinson,</a:t>
            </a:r>
            <a:r>
              <a:rPr sz="1100" spc="-75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Accounting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13496" y="3549536"/>
            <a:ext cx="2232660" cy="1104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765" marR="5080" indent="-12700">
              <a:lnSpc>
                <a:spcPct val="107000"/>
              </a:lnSpc>
              <a:spcBef>
                <a:spcPts val="100"/>
              </a:spcBef>
            </a:pPr>
            <a:r>
              <a:rPr sz="1100" u="sng" spc="-5" dirty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6"/>
              </a:rPr>
              <a:t>dbudgewater@lighthouselouisiana.org </a:t>
            </a:r>
            <a:r>
              <a:rPr sz="1100" spc="-5" dirty="0">
                <a:solidFill>
                  <a:srgbClr val="00ABCC"/>
                </a:solidFill>
                <a:latin typeface="Calibri"/>
                <a:cs typeface="Calibri"/>
              </a:rPr>
              <a:t> </a:t>
            </a:r>
            <a:r>
              <a:rPr sz="1100" u="sng" spc="-5" dirty="0" smtClean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7"/>
              </a:rPr>
              <a:t>efussell@lighthouselouisiana.org</a:t>
            </a:r>
            <a:endParaRPr lang="en-US" sz="1100" dirty="0">
              <a:latin typeface="Calibri"/>
              <a:cs typeface="Calibri"/>
            </a:endParaRPr>
          </a:p>
          <a:p>
            <a:pPr marL="24765" marR="5080" indent="-12700">
              <a:lnSpc>
                <a:spcPct val="107000"/>
              </a:lnSpc>
              <a:spcBef>
                <a:spcPts val="100"/>
              </a:spcBef>
            </a:pPr>
            <a:r>
              <a:rPr sz="1100" u="sng" spc="-5" dirty="0" smtClean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8"/>
              </a:rPr>
              <a:t>jheck@lighthouselouisiana.org </a:t>
            </a:r>
            <a:r>
              <a:rPr sz="1100" spc="-5" dirty="0" smtClean="0">
                <a:solidFill>
                  <a:srgbClr val="00ABCC"/>
                </a:solidFill>
                <a:latin typeface="Calibri"/>
                <a:cs typeface="Calibri"/>
              </a:rPr>
              <a:t> </a:t>
            </a:r>
            <a:r>
              <a:rPr sz="1100" u="sng" spc="-5" dirty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9"/>
              </a:rPr>
              <a:t>bholland@lighthouselouisiana.org </a:t>
            </a:r>
            <a:r>
              <a:rPr sz="1100" spc="-5" dirty="0">
                <a:solidFill>
                  <a:srgbClr val="00ABCC"/>
                </a:solidFill>
                <a:latin typeface="Calibri"/>
                <a:cs typeface="Calibri"/>
              </a:rPr>
              <a:t> </a:t>
            </a:r>
            <a:r>
              <a:rPr sz="1100" u="sng" spc="-5" dirty="0" smtClean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10"/>
              </a:rPr>
              <a:t>d</a:t>
            </a:r>
            <a:r>
              <a:rPr lang="en-US" sz="1100" u="sng" spc="-5" dirty="0" smtClean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10"/>
              </a:rPr>
              <a:t>eafservices</a:t>
            </a:r>
            <a:r>
              <a:rPr sz="1100" u="sng" spc="-5" dirty="0" smtClean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10"/>
              </a:rPr>
              <a:t>@lighthouselouisiana.org </a:t>
            </a:r>
            <a:r>
              <a:rPr sz="1100" u="sng" spc="-5" dirty="0" smtClean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11"/>
              </a:rPr>
              <a:t>srobinson@lighthouselouisiana.org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9448" y="4640047"/>
            <a:ext cx="3258820" cy="1247777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1100" b="1" spc="-5" dirty="0">
                <a:solidFill>
                  <a:srgbClr val="475768"/>
                </a:solidFill>
                <a:latin typeface="Calibri"/>
                <a:cs typeface="Calibri"/>
              </a:rPr>
              <a:t>New Orleans Office (504) 899-4501 </a:t>
            </a:r>
            <a:r>
              <a:rPr sz="1100" b="1" dirty="0">
                <a:solidFill>
                  <a:srgbClr val="475768"/>
                </a:solidFill>
                <a:latin typeface="Calibri"/>
                <a:cs typeface="Calibri"/>
              </a:rPr>
              <a:t>| </a:t>
            </a:r>
            <a:r>
              <a:rPr sz="1100" b="1" spc="-5" dirty="0">
                <a:solidFill>
                  <a:srgbClr val="475768"/>
                </a:solidFill>
                <a:latin typeface="Calibri"/>
                <a:cs typeface="Calibri"/>
              </a:rPr>
              <a:t>VP (504)</a:t>
            </a:r>
            <a:r>
              <a:rPr sz="1100" b="1" spc="-65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100" b="1" spc="-5" dirty="0">
                <a:solidFill>
                  <a:srgbClr val="475768"/>
                </a:solidFill>
                <a:latin typeface="Calibri"/>
                <a:cs typeface="Calibri"/>
              </a:rPr>
              <a:t>229-0945</a:t>
            </a: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solidFill>
                  <a:srgbClr val="475768"/>
                </a:solidFill>
                <a:latin typeface="Calibri"/>
                <a:cs typeface="Calibri"/>
              </a:rPr>
              <a:t>Baton Rouge Office (225) 529-2749 </a:t>
            </a:r>
            <a:r>
              <a:rPr sz="1100" b="1" dirty="0">
                <a:solidFill>
                  <a:srgbClr val="475768"/>
                </a:solidFill>
                <a:latin typeface="Calibri"/>
                <a:cs typeface="Calibri"/>
              </a:rPr>
              <a:t>| </a:t>
            </a:r>
            <a:r>
              <a:rPr sz="1100" b="1" spc="-5" dirty="0">
                <a:solidFill>
                  <a:srgbClr val="475768"/>
                </a:solidFill>
                <a:latin typeface="Calibri"/>
                <a:cs typeface="Calibri"/>
              </a:rPr>
              <a:t>VP (225)</a:t>
            </a:r>
            <a:r>
              <a:rPr sz="1100" b="1" spc="-65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100" b="1" spc="-5" dirty="0">
                <a:solidFill>
                  <a:srgbClr val="475768"/>
                </a:solidFill>
                <a:latin typeface="Calibri"/>
                <a:cs typeface="Calibri"/>
              </a:rPr>
              <a:t>224-3147</a:t>
            </a: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b="1" spc="-15" dirty="0">
                <a:solidFill>
                  <a:srgbClr val="475768"/>
                </a:solidFill>
                <a:latin typeface="Calibri"/>
                <a:cs typeface="Calibri"/>
              </a:rPr>
              <a:t>Toll-Free </a:t>
            </a:r>
            <a:r>
              <a:rPr sz="1100" b="1" spc="-5" dirty="0">
                <a:solidFill>
                  <a:srgbClr val="475768"/>
                </a:solidFill>
                <a:latin typeface="Calibri"/>
                <a:cs typeface="Calibri"/>
              </a:rPr>
              <a:t>(888)</a:t>
            </a:r>
            <a:r>
              <a:rPr sz="1100" b="1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100" b="1" spc="-5" dirty="0">
                <a:solidFill>
                  <a:srgbClr val="475768"/>
                </a:solidFill>
                <a:latin typeface="Calibri"/>
                <a:cs typeface="Calibri"/>
              </a:rPr>
              <a:t>792-0163</a:t>
            </a:r>
            <a:endParaRPr sz="1100" dirty="0">
              <a:latin typeface="Calibri"/>
              <a:cs typeface="Calibri"/>
            </a:endParaRPr>
          </a:p>
          <a:p>
            <a:pPr marL="163195">
              <a:lnSpc>
                <a:spcPct val="100000"/>
              </a:lnSpc>
            </a:pPr>
            <a:endParaRPr lang="en-US" sz="1600" dirty="0">
              <a:latin typeface="Calibri"/>
              <a:cs typeface="Calibri"/>
            </a:endParaRPr>
          </a:p>
          <a:p>
            <a:pPr marL="163195">
              <a:lnSpc>
                <a:spcPct val="100000"/>
              </a:lnSpc>
            </a:pPr>
            <a:r>
              <a:rPr sz="1400" b="1" spc="-20" dirty="0" smtClean="0">
                <a:solidFill>
                  <a:srgbClr val="475768"/>
                </a:solidFill>
                <a:latin typeface="Calibri"/>
                <a:cs typeface="Calibri"/>
              </a:rPr>
              <a:t>Lafayette </a:t>
            </a:r>
            <a:r>
              <a:rPr sz="1400" b="1" spc="-10" dirty="0">
                <a:solidFill>
                  <a:srgbClr val="475768"/>
                </a:solidFill>
                <a:latin typeface="Calibri"/>
                <a:cs typeface="Calibri"/>
              </a:rPr>
              <a:t>Area: Region</a:t>
            </a:r>
            <a:r>
              <a:rPr sz="1400" b="1" spc="10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400" b="1" dirty="0" smtClean="0">
                <a:solidFill>
                  <a:srgbClr val="475768"/>
                </a:solidFill>
                <a:latin typeface="Calibri"/>
                <a:cs typeface="Calibri"/>
              </a:rPr>
              <a:t>4</a:t>
            </a:r>
            <a:endParaRPr lang="en-US" sz="1400" dirty="0">
              <a:latin typeface="Calibri"/>
              <a:cs typeface="Calibri"/>
            </a:endParaRPr>
          </a:p>
          <a:p>
            <a:pPr marL="163195">
              <a:lnSpc>
                <a:spcPct val="100000"/>
              </a:lnSpc>
            </a:pPr>
            <a:r>
              <a:rPr sz="1400" i="1" u="heavy" spc="-5" dirty="0" smtClean="0">
                <a:solidFill>
                  <a:srgbClr val="484429"/>
                </a:solidFill>
                <a:uFill>
                  <a:solidFill>
                    <a:srgbClr val="484429"/>
                  </a:solidFill>
                </a:uFill>
                <a:latin typeface="Calibri"/>
                <a:cs typeface="Calibri"/>
              </a:rPr>
              <a:t>Affiliated </a:t>
            </a:r>
            <a:r>
              <a:rPr sz="1400" i="1" u="heavy" spc="-5" dirty="0">
                <a:solidFill>
                  <a:srgbClr val="484429"/>
                </a:solidFill>
                <a:uFill>
                  <a:solidFill>
                    <a:srgbClr val="484429"/>
                  </a:solidFill>
                </a:uFill>
                <a:latin typeface="Calibri"/>
                <a:cs typeface="Calibri"/>
              </a:rPr>
              <a:t>Blind of La. </a:t>
            </a:r>
            <a:r>
              <a:rPr sz="1400" i="1" u="heavy" spc="-15" dirty="0">
                <a:solidFill>
                  <a:srgbClr val="484429"/>
                </a:solidFill>
                <a:uFill>
                  <a:solidFill>
                    <a:srgbClr val="484429"/>
                  </a:solidFill>
                </a:uFill>
                <a:latin typeface="Calibri"/>
                <a:cs typeface="Calibri"/>
              </a:rPr>
              <a:t>Training</a:t>
            </a:r>
            <a:r>
              <a:rPr sz="1400" i="1" u="heavy" spc="-25" dirty="0">
                <a:solidFill>
                  <a:srgbClr val="484429"/>
                </a:solidFill>
                <a:uFill>
                  <a:solidFill>
                    <a:srgbClr val="484429"/>
                  </a:solidFill>
                </a:uFill>
                <a:latin typeface="Calibri"/>
                <a:cs typeface="Calibri"/>
              </a:rPr>
              <a:t> </a:t>
            </a:r>
            <a:r>
              <a:rPr sz="1400" i="1" u="heavy" spc="-10" dirty="0">
                <a:solidFill>
                  <a:srgbClr val="484429"/>
                </a:solidFill>
                <a:uFill>
                  <a:solidFill>
                    <a:srgbClr val="484429"/>
                  </a:solidFill>
                </a:uFill>
                <a:latin typeface="Calibri"/>
                <a:cs typeface="Calibri"/>
              </a:rPr>
              <a:t>Center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79802" y="5925654"/>
            <a:ext cx="1767756" cy="9698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000"/>
              </a:lnSpc>
              <a:spcBef>
                <a:spcPts val="100"/>
              </a:spcBef>
            </a:pPr>
            <a:r>
              <a:rPr sz="1100" spc="-15" dirty="0">
                <a:solidFill>
                  <a:srgbClr val="475768"/>
                </a:solidFill>
                <a:latin typeface="Calibri"/>
                <a:cs typeface="Calibri"/>
              </a:rPr>
              <a:t>Lynn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Blanchard, Director  </a:t>
            </a:r>
            <a:endParaRPr lang="en-US" sz="1100" spc="-10" dirty="0" smtClean="0">
              <a:solidFill>
                <a:srgbClr val="475768"/>
              </a:solidFill>
              <a:latin typeface="Calibri"/>
              <a:cs typeface="Calibri"/>
            </a:endParaRPr>
          </a:p>
          <a:p>
            <a:pPr marL="12700" marR="5080">
              <a:lnSpc>
                <a:spcPct val="107000"/>
              </a:lnSpc>
              <a:spcBef>
                <a:spcPts val="100"/>
              </a:spcBef>
            </a:pPr>
            <a:r>
              <a:rPr sz="1100" spc="-10" dirty="0" smtClean="0">
                <a:solidFill>
                  <a:srgbClr val="475768"/>
                </a:solidFill>
                <a:latin typeface="Calibri"/>
                <a:cs typeface="Calibri"/>
              </a:rPr>
              <a:t>Christine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Scott,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SSP services  </a:t>
            </a:r>
            <a:endParaRPr lang="en-US" sz="1100" spc="-5" dirty="0" smtClean="0">
              <a:solidFill>
                <a:srgbClr val="475768"/>
              </a:solidFill>
              <a:latin typeface="Calibri"/>
              <a:cs typeface="Calibri"/>
            </a:endParaRPr>
          </a:p>
          <a:p>
            <a:pPr marL="12700" marR="5080">
              <a:lnSpc>
                <a:spcPct val="107000"/>
              </a:lnSpc>
              <a:spcBef>
                <a:spcPts val="100"/>
              </a:spcBef>
            </a:pPr>
            <a:r>
              <a:rPr lang="en-US" sz="1100" spc="-5" dirty="0" smtClean="0">
                <a:solidFill>
                  <a:srgbClr val="475768"/>
                </a:solidFill>
                <a:latin typeface="Calibri"/>
                <a:cs typeface="Calibri"/>
              </a:rPr>
              <a:t>Erica Wallace, SSP coordinator</a:t>
            </a:r>
            <a:endParaRPr lang="en-US" sz="1100" spc="-5" dirty="0">
              <a:solidFill>
                <a:srgbClr val="475768"/>
              </a:solidFill>
              <a:latin typeface="Calibri"/>
              <a:cs typeface="Calibri"/>
            </a:endParaRPr>
          </a:p>
          <a:p>
            <a:pPr marL="12700" marR="5080">
              <a:lnSpc>
                <a:spcPct val="107000"/>
              </a:lnSpc>
              <a:spcBef>
                <a:spcPts val="100"/>
              </a:spcBef>
            </a:pPr>
            <a:r>
              <a:rPr lang="en-US" sz="1100" spc="-5" dirty="0" smtClean="0">
                <a:solidFill>
                  <a:srgbClr val="475768"/>
                </a:solidFill>
                <a:latin typeface="Calibri"/>
                <a:cs typeface="Calibri"/>
              </a:rPr>
              <a:t>Jacob Fakouri, HAP/TAP</a:t>
            </a:r>
          </a:p>
          <a:p>
            <a:pPr marL="12700" marR="5080">
              <a:lnSpc>
                <a:spcPct val="107000"/>
              </a:lnSpc>
              <a:spcBef>
                <a:spcPts val="100"/>
              </a:spcBef>
            </a:pPr>
            <a:r>
              <a:rPr sz="1100" spc="-5" dirty="0" smtClean="0">
                <a:solidFill>
                  <a:srgbClr val="475768"/>
                </a:solidFill>
                <a:latin typeface="Calibri"/>
                <a:cs typeface="Calibri"/>
              </a:rPr>
              <a:t>Eileen </a:t>
            </a:r>
            <a:r>
              <a:rPr sz="1100" spc="-15" dirty="0">
                <a:solidFill>
                  <a:srgbClr val="475768"/>
                </a:solidFill>
                <a:latin typeface="Calibri"/>
                <a:cs typeface="Calibri"/>
              </a:rPr>
              <a:t>Landry,</a:t>
            </a:r>
            <a:r>
              <a:rPr sz="1100" spc="-20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475768"/>
                </a:solidFill>
                <a:latin typeface="Calibri"/>
                <a:cs typeface="Calibri"/>
              </a:rPr>
              <a:t>Accounting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147558" y="5928290"/>
            <a:ext cx="1722755" cy="9441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2384">
              <a:lnSpc>
                <a:spcPct val="107000"/>
              </a:lnSpc>
              <a:spcBef>
                <a:spcPts val="100"/>
              </a:spcBef>
            </a:pPr>
            <a:r>
              <a:rPr sz="1100" u="sng" spc="-10" dirty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12"/>
              </a:rPr>
              <a:t>lynnb@affiliatedblind.org </a:t>
            </a:r>
            <a:r>
              <a:rPr sz="1100" spc="-10" dirty="0">
                <a:solidFill>
                  <a:srgbClr val="00ABCC"/>
                </a:solidFill>
                <a:latin typeface="Calibri"/>
                <a:cs typeface="Calibri"/>
              </a:rPr>
              <a:t> </a:t>
            </a:r>
            <a:r>
              <a:rPr sz="1100" u="sng" spc="-10" dirty="0" smtClean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13"/>
              </a:rPr>
              <a:t>christines@affiliatedblind.org </a:t>
            </a:r>
            <a:r>
              <a:rPr sz="1100" spc="-10" dirty="0" smtClean="0">
                <a:solidFill>
                  <a:srgbClr val="00ABCC"/>
                </a:solidFill>
                <a:latin typeface="Calibri"/>
                <a:cs typeface="Calibri"/>
              </a:rPr>
              <a:t> </a:t>
            </a:r>
            <a:r>
              <a:rPr lang="en-US" sz="1100" u="sng" spc="-10" dirty="0" smtClean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14"/>
              </a:rPr>
              <a:t>ericaw@affiliatedblind.org</a:t>
            </a:r>
            <a:r>
              <a:rPr lang="en-US" sz="1100" u="sng" spc="-10" dirty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14"/>
              </a:rPr>
              <a:t> </a:t>
            </a:r>
            <a:endParaRPr lang="en-US" sz="1100" u="sng" spc="-10" dirty="0" smtClean="0">
              <a:solidFill>
                <a:srgbClr val="00ABCC"/>
              </a:solidFill>
              <a:uFill>
                <a:solidFill>
                  <a:srgbClr val="00ABCC"/>
                </a:solidFill>
              </a:uFill>
              <a:latin typeface="Calibri"/>
              <a:cs typeface="Calibri"/>
              <a:hlinkClick r:id="rId14"/>
            </a:endParaRPr>
          </a:p>
          <a:p>
            <a:pPr marL="12700" marR="5080" indent="32384">
              <a:lnSpc>
                <a:spcPct val="107000"/>
              </a:lnSpc>
              <a:spcBef>
                <a:spcPts val="100"/>
              </a:spcBef>
            </a:pPr>
            <a:r>
              <a:rPr lang="en-US" sz="1100" u="sng" spc="-10" dirty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cs typeface="Calibri"/>
                <a:hlinkClick r:id="rId14"/>
              </a:rPr>
              <a:t>jacobf@affiliatedblind.org</a:t>
            </a:r>
          </a:p>
          <a:p>
            <a:pPr marL="12700" marR="5080" indent="32384">
              <a:lnSpc>
                <a:spcPct val="107000"/>
              </a:lnSpc>
              <a:spcBef>
                <a:spcPts val="100"/>
              </a:spcBef>
            </a:pPr>
            <a:r>
              <a:rPr sz="1100" u="sng" spc="-10" dirty="0" smtClean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14"/>
              </a:rPr>
              <a:t>eileenl@affiliatedblind.org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74407" y="6695583"/>
            <a:ext cx="3052445" cy="1056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spcBef>
                <a:spcPts val="45"/>
              </a:spcBef>
            </a:pPr>
            <a:endParaRPr lang="en-US" sz="1200" b="1" spc="-5" dirty="0" smtClean="0">
              <a:solidFill>
                <a:srgbClr val="475768"/>
              </a:solidFill>
              <a:cs typeface="Calibri"/>
            </a:endParaRPr>
          </a:p>
          <a:p>
            <a:pPr>
              <a:spcBef>
                <a:spcPts val="45"/>
              </a:spcBef>
            </a:pPr>
            <a:r>
              <a:rPr lang="en-US" sz="1200" b="1" spc="-5" dirty="0" smtClean="0">
                <a:solidFill>
                  <a:srgbClr val="475768"/>
                </a:solidFill>
                <a:cs typeface="Calibri"/>
              </a:rPr>
              <a:t>(</a:t>
            </a:r>
            <a:r>
              <a:rPr lang="en-US" sz="1400" b="1" spc="-5" dirty="0">
                <a:solidFill>
                  <a:srgbClr val="475768"/>
                </a:solidFill>
                <a:cs typeface="Calibri"/>
              </a:rPr>
              <a:t>337) 234-6492 </a:t>
            </a:r>
            <a:r>
              <a:rPr lang="en-US" sz="1400" b="1" dirty="0">
                <a:solidFill>
                  <a:srgbClr val="475768"/>
                </a:solidFill>
                <a:cs typeface="Calibri"/>
              </a:rPr>
              <a:t>| </a:t>
            </a:r>
            <a:r>
              <a:rPr lang="en-US" sz="1400" b="1" spc="-5" dirty="0">
                <a:solidFill>
                  <a:srgbClr val="475768"/>
                </a:solidFill>
                <a:cs typeface="Calibri"/>
              </a:rPr>
              <a:t>VP (337)</a:t>
            </a:r>
            <a:r>
              <a:rPr lang="en-US" sz="1400" b="1" spc="-25" dirty="0">
                <a:solidFill>
                  <a:srgbClr val="475768"/>
                </a:solidFill>
                <a:cs typeface="Calibri"/>
              </a:rPr>
              <a:t> </a:t>
            </a:r>
            <a:r>
              <a:rPr lang="en-US" sz="1400" b="1" spc="-5" dirty="0">
                <a:solidFill>
                  <a:srgbClr val="475768"/>
                </a:solidFill>
                <a:cs typeface="Calibri"/>
              </a:rPr>
              <a:t>446-4648</a:t>
            </a:r>
            <a:endParaRPr lang="en-US" sz="1400" dirty="0"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3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400" b="1" spc="-5" dirty="0">
                <a:solidFill>
                  <a:srgbClr val="475768"/>
                </a:solidFill>
                <a:latin typeface="Calibri"/>
                <a:cs typeface="Calibri"/>
              </a:rPr>
              <a:t>Acadiana </a:t>
            </a:r>
            <a:r>
              <a:rPr sz="1400" b="1" spc="-10" dirty="0">
                <a:solidFill>
                  <a:srgbClr val="475768"/>
                </a:solidFill>
                <a:latin typeface="Calibri"/>
                <a:cs typeface="Calibri"/>
              </a:rPr>
              <a:t>Area: Region </a:t>
            </a:r>
            <a:r>
              <a:rPr sz="1400" b="1" dirty="0">
                <a:solidFill>
                  <a:srgbClr val="475768"/>
                </a:solidFill>
                <a:latin typeface="Calibri"/>
                <a:cs typeface="Calibri"/>
              </a:rPr>
              <a:t>4</a:t>
            </a:r>
            <a:endParaRPr sz="1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i="1" u="heavy" spc="-10" dirty="0">
                <a:solidFill>
                  <a:srgbClr val="484429"/>
                </a:solidFill>
                <a:uFill>
                  <a:solidFill>
                    <a:srgbClr val="484429"/>
                  </a:solidFill>
                </a:uFill>
                <a:latin typeface="Calibri"/>
                <a:cs typeface="Calibri"/>
              </a:rPr>
              <a:t>Southwest </a:t>
            </a:r>
            <a:r>
              <a:rPr sz="1400" i="1" u="heavy" spc="-5" dirty="0">
                <a:solidFill>
                  <a:srgbClr val="484429"/>
                </a:solidFill>
                <a:uFill>
                  <a:solidFill>
                    <a:srgbClr val="484429"/>
                  </a:solidFill>
                </a:uFill>
                <a:latin typeface="Calibri"/>
                <a:cs typeface="Calibri"/>
              </a:rPr>
              <a:t>Louisiana Independence</a:t>
            </a:r>
            <a:r>
              <a:rPr sz="1400" i="1" u="heavy" spc="-55" dirty="0">
                <a:solidFill>
                  <a:srgbClr val="484429"/>
                </a:solidFill>
                <a:uFill>
                  <a:solidFill>
                    <a:srgbClr val="484429"/>
                  </a:solidFill>
                </a:uFill>
                <a:latin typeface="Calibri"/>
                <a:cs typeface="Calibri"/>
              </a:rPr>
              <a:t> </a:t>
            </a:r>
            <a:r>
              <a:rPr sz="1400" i="1" u="heavy" spc="-10" dirty="0">
                <a:solidFill>
                  <a:srgbClr val="484429"/>
                </a:solidFill>
                <a:uFill>
                  <a:solidFill>
                    <a:srgbClr val="484429"/>
                  </a:solidFill>
                </a:uFill>
                <a:latin typeface="Calibri"/>
                <a:cs typeface="Calibri"/>
              </a:rPr>
              <a:t>Center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639752" y="7724064"/>
            <a:ext cx="1149985" cy="112530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955" marR="5080" indent="-8890">
              <a:lnSpc>
                <a:spcPct val="107200"/>
              </a:lnSpc>
              <a:spcBef>
                <a:spcPts val="100"/>
              </a:spcBef>
            </a:pPr>
            <a:r>
              <a:rPr sz="1100" spc="-5" dirty="0" smtClean="0">
                <a:solidFill>
                  <a:srgbClr val="00ABCC"/>
                </a:solidFill>
                <a:latin typeface="Calibri"/>
                <a:cs typeface="Calibri"/>
                <a:hlinkClick r:id="rId15"/>
              </a:rPr>
              <a:t>r</a:t>
            </a:r>
            <a:r>
              <a:rPr sz="1100" u="sng" spc="-5" dirty="0" smtClean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15"/>
              </a:rPr>
              <a:t>dartez@slic-la.or</a:t>
            </a:r>
            <a:r>
              <a:rPr sz="1100" spc="-5" dirty="0" smtClean="0">
                <a:solidFill>
                  <a:srgbClr val="00ABCC"/>
                </a:solidFill>
                <a:latin typeface="Calibri"/>
                <a:cs typeface="Calibri"/>
                <a:hlinkClick r:id="rId15"/>
              </a:rPr>
              <a:t>g</a:t>
            </a:r>
            <a:endParaRPr lang="en-US" sz="1100" spc="-5" dirty="0" smtClean="0">
              <a:solidFill>
                <a:srgbClr val="00ABCC"/>
              </a:solidFill>
              <a:latin typeface="Calibri"/>
              <a:cs typeface="Calibri"/>
              <a:hlinkClick r:id="rId15"/>
            </a:endParaRPr>
          </a:p>
          <a:p>
            <a:pPr marL="20955" marR="5080" indent="-8890">
              <a:lnSpc>
                <a:spcPct val="107200"/>
              </a:lnSpc>
              <a:spcBef>
                <a:spcPts val="100"/>
              </a:spcBef>
            </a:pPr>
            <a:r>
              <a:rPr lang="en-US" sz="1100" spc="-5" dirty="0" smtClean="0">
                <a:solidFill>
                  <a:srgbClr val="00ABCC"/>
                </a:solidFill>
                <a:latin typeface="Calibri"/>
                <a:cs typeface="Calibri"/>
                <a:hlinkClick r:id="rId15"/>
              </a:rPr>
              <a:t>rocky@slic-la.org</a:t>
            </a:r>
          </a:p>
          <a:p>
            <a:pPr marL="20955" marR="5080" indent="-8890">
              <a:lnSpc>
                <a:spcPct val="107200"/>
              </a:lnSpc>
              <a:spcBef>
                <a:spcPts val="100"/>
              </a:spcBef>
            </a:pPr>
            <a:r>
              <a:rPr lang="en-US" sz="1100" spc="-5" dirty="0">
                <a:solidFill>
                  <a:srgbClr val="00ABCC"/>
                </a:solidFill>
                <a:latin typeface="Calibri"/>
                <a:cs typeface="Calibri"/>
                <a:hlinkClick r:id="rId15"/>
              </a:rPr>
              <a:t>p</a:t>
            </a:r>
            <a:r>
              <a:rPr lang="en-US" sz="1100" spc="-5" dirty="0" smtClean="0">
                <a:solidFill>
                  <a:srgbClr val="00ABCC"/>
                </a:solidFill>
                <a:latin typeface="Calibri"/>
                <a:cs typeface="Calibri"/>
                <a:hlinkClick r:id="rId15"/>
              </a:rPr>
              <a:t>hillip@slic-la.org</a:t>
            </a:r>
            <a:r>
              <a:rPr sz="1100" spc="-5" dirty="0" smtClean="0">
                <a:solidFill>
                  <a:srgbClr val="00ABCC"/>
                </a:solidFill>
                <a:latin typeface="Calibri"/>
                <a:cs typeface="Calibri"/>
                <a:hlinkClick r:id="rId15"/>
              </a:rPr>
              <a:t> </a:t>
            </a:r>
            <a:r>
              <a:rPr sz="1100" spc="-5" dirty="0" smtClean="0">
                <a:solidFill>
                  <a:srgbClr val="00ABCC"/>
                </a:solidFill>
                <a:latin typeface="Calibri"/>
                <a:cs typeface="Calibri"/>
              </a:rPr>
              <a:t> </a:t>
            </a:r>
            <a:r>
              <a:rPr sz="1100" u="sng" spc="-5" dirty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16"/>
              </a:rPr>
              <a:t>paige@slic.-la.org </a:t>
            </a:r>
            <a:r>
              <a:rPr sz="1100" spc="-5" dirty="0">
                <a:solidFill>
                  <a:srgbClr val="00ABCC"/>
                </a:solidFill>
                <a:latin typeface="Calibri"/>
                <a:cs typeface="Calibri"/>
              </a:rPr>
              <a:t> </a:t>
            </a:r>
            <a:r>
              <a:rPr sz="1100" u="sng" spc="-5" dirty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17"/>
              </a:rPr>
              <a:t>danielle@slic-la.org </a:t>
            </a:r>
            <a:r>
              <a:rPr sz="1100" spc="-5" dirty="0">
                <a:solidFill>
                  <a:srgbClr val="00ABCC"/>
                </a:solidFill>
                <a:latin typeface="Calibri"/>
                <a:cs typeface="Calibri"/>
              </a:rPr>
              <a:t> </a:t>
            </a:r>
            <a:r>
              <a:rPr sz="1100" u="sng" spc="-5" dirty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18"/>
              </a:rPr>
              <a:t>kaylac@slic-la.org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01354" y="7743603"/>
            <a:ext cx="2494246" cy="13356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34950">
              <a:lnSpc>
                <a:spcPct val="107200"/>
              </a:lnSpc>
              <a:spcBef>
                <a:spcPts val="100"/>
              </a:spcBef>
            </a:pPr>
            <a:r>
              <a:rPr sz="1100" dirty="0">
                <a:solidFill>
                  <a:srgbClr val="475768"/>
                </a:solidFill>
                <a:latin typeface="Calibri"/>
                <a:cs typeface="Calibri"/>
              </a:rPr>
              <a:t>Randy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Dartez,</a:t>
            </a:r>
            <a:r>
              <a:rPr sz="1100" spc="-90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Director  </a:t>
            </a:r>
            <a:r>
              <a:rPr lang="en-US" sz="1100" spc="-5" dirty="0" smtClean="0">
                <a:solidFill>
                  <a:srgbClr val="475768"/>
                </a:solidFill>
                <a:latin typeface="Calibri"/>
                <a:cs typeface="Calibri"/>
              </a:rPr>
              <a:t>            	</a:t>
            </a:r>
          </a:p>
          <a:p>
            <a:pPr marL="12700" marR="234950">
              <a:lnSpc>
                <a:spcPct val="107200"/>
              </a:lnSpc>
              <a:spcBef>
                <a:spcPts val="100"/>
              </a:spcBef>
            </a:pPr>
            <a:r>
              <a:rPr lang="en-US" sz="1100" spc="-5" dirty="0" smtClean="0">
                <a:solidFill>
                  <a:srgbClr val="475768"/>
                </a:solidFill>
                <a:latin typeface="Calibri"/>
                <a:cs typeface="Calibri"/>
              </a:rPr>
              <a:t>Rocky Fusilier, Assistant Director</a:t>
            </a:r>
          </a:p>
          <a:p>
            <a:pPr marL="12700" marR="234950">
              <a:lnSpc>
                <a:spcPct val="107200"/>
              </a:lnSpc>
              <a:spcBef>
                <a:spcPts val="100"/>
              </a:spcBef>
            </a:pPr>
            <a:r>
              <a:rPr lang="en-US" sz="1100" spc="-5" dirty="0" smtClean="0">
                <a:solidFill>
                  <a:srgbClr val="475768"/>
                </a:solidFill>
                <a:latin typeface="Calibri"/>
                <a:cs typeface="Calibri"/>
              </a:rPr>
              <a:t>Phillip Credeur, Int. Assistant Director</a:t>
            </a:r>
          </a:p>
          <a:p>
            <a:pPr marL="12700" marR="234950">
              <a:lnSpc>
                <a:spcPct val="107200"/>
              </a:lnSpc>
              <a:spcBef>
                <a:spcPts val="100"/>
              </a:spcBef>
            </a:pPr>
            <a:r>
              <a:rPr sz="1100" spc="-5" dirty="0" smtClean="0">
                <a:solidFill>
                  <a:srgbClr val="475768"/>
                </a:solidFill>
                <a:latin typeface="Calibri"/>
                <a:cs typeface="Calibri"/>
              </a:rPr>
              <a:t>Paige </a:t>
            </a:r>
            <a:r>
              <a:rPr sz="1100" spc="-20" dirty="0">
                <a:solidFill>
                  <a:srgbClr val="475768"/>
                </a:solidFill>
                <a:latin typeface="Calibri"/>
                <a:cs typeface="Calibri"/>
              </a:rPr>
              <a:t>Kelly,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HAP</a:t>
            </a:r>
            <a:endParaRPr sz="1100" dirty="0">
              <a:latin typeface="Calibri"/>
              <a:cs typeface="Calibri"/>
            </a:endParaRPr>
          </a:p>
          <a:p>
            <a:pPr marL="12700" marR="5080">
              <a:lnSpc>
                <a:spcPct val="107200"/>
              </a:lnSpc>
            </a:pP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Danielle </a:t>
            </a:r>
            <a:r>
              <a:rPr sz="1100" spc="-5" dirty="0" smtClean="0">
                <a:solidFill>
                  <a:srgbClr val="475768"/>
                </a:solidFill>
                <a:latin typeface="Calibri"/>
                <a:cs typeface="Calibri"/>
              </a:rPr>
              <a:t>Credeur</a:t>
            </a:r>
            <a:r>
              <a:rPr lang="en-US" sz="1100" spc="-5" dirty="0" smtClean="0">
                <a:solidFill>
                  <a:srgbClr val="475768"/>
                </a:solidFill>
                <a:latin typeface="Calibri"/>
                <a:cs typeface="Calibri"/>
              </a:rPr>
              <a:t>,</a:t>
            </a:r>
            <a:r>
              <a:rPr sz="1100" spc="-5" dirty="0" smtClean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475768"/>
                </a:solidFill>
                <a:latin typeface="Calibri"/>
                <a:cs typeface="Calibri"/>
              </a:rPr>
              <a:t>HAP/TAP  </a:t>
            </a:r>
            <a:endParaRPr lang="en-US" sz="1100" spc="-20" dirty="0" smtClean="0">
              <a:solidFill>
                <a:srgbClr val="475768"/>
              </a:solidFill>
              <a:latin typeface="Calibri"/>
              <a:cs typeface="Calibri"/>
            </a:endParaRPr>
          </a:p>
          <a:p>
            <a:pPr marL="12700" marR="5080">
              <a:lnSpc>
                <a:spcPct val="107200"/>
              </a:lnSpc>
            </a:pPr>
            <a:r>
              <a:rPr sz="1100" spc="-5" dirty="0" smtClean="0">
                <a:solidFill>
                  <a:srgbClr val="475768"/>
                </a:solidFill>
                <a:latin typeface="Calibri"/>
                <a:cs typeface="Calibri"/>
              </a:rPr>
              <a:t>Kayla Castille</a:t>
            </a:r>
            <a:r>
              <a:rPr lang="en-US" sz="1100" spc="-5" dirty="0" smtClean="0">
                <a:solidFill>
                  <a:srgbClr val="475768"/>
                </a:solidFill>
                <a:latin typeface="Calibri"/>
                <a:cs typeface="Calibri"/>
              </a:rPr>
              <a:t>,</a:t>
            </a:r>
            <a:r>
              <a:rPr sz="1100" spc="-15" dirty="0" smtClean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HAP</a:t>
            </a: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1200" b="1" spc="-5" dirty="0">
                <a:solidFill>
                  <a:srgbClr val="475768"/>
                </a:solidFill>
                <a:latin typeface="Calibri"/>
                <a:cs typeface="Calibri"/>
              </a:rPr>
              <a:t>(337)</a:t>
            </a:r>
            <a:r>
              <a:rPr sz="1200" b="1" spc="260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475768"/>
                </a:solidFill>
                <a:latin typeface="Calibri"/>
                <a:cs typeface="Calibri"/>
              </a:rPr>
              <a:t>269-0027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80097" y="2534890"/>
            <a:ext cx="3052445" cy="48260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400" b="1" spc="-15" dirty="0">
                <a:solidFill>
                  <a:srgbClr val="475768"/>
                </a:solidFill>
                <a:latin typeface="Calibri"/>
                <a:cs typeface="Calibri"/>
              </a:rPr>
              <a:t>Lake </a:t>
            </a:r>
            <a:r>
              <a:rPr sz="1400" b="1" spc="-5" dirty="0">
                <a:solidFill>
                  <a:srgbClr val="475768"/>
                </a:solidFill>
                <a:latin typeface="Calibri"/>
                <a:cs typeface="Calibri"/>
              </a:rPr>
              <a:t>Charles </a:t>
            </a:r>
            <a:r>
              <a:rPr sz="1400" b="1" spc="-10" dirty="0">
                <a:solidFill>
                  <a:srgbClr val="475768"/>
                </a:solidFill>
                <a:latin typeface="Calibri"/>
                <a:cs typeface="Calibri"/>
              </a:rPr>
              <a:t>Area: Region</a:t>
            </a:r>
            <a:r>
              <a:rPr sz="1400" b="1" dirty="0">
                <a:solidFill>
                  <a:srgbClr val="475768"/>
                </a:solidFill>
                <a:latin typeface="Calibri"/>
                <a:cs typeface="Calibri"/>
              </a:rPr>
              <a:t> 5</a:t>
            </a:r>
            <a:endParaRPr sz="1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i="1" u="heavy" spc="-10" dirty="0">
                <a:solidFill>
                  <a:srgbClr val="484429"/>
                </a:solidFill>
                <a:uFill>
                  <a:solidFill>
                    <a:srgbClr val="484429"/>
                  </a:solidFill>
                </a:uFill>
                <a:latin typeface="Calibri"/>
                <a:cs typeface="Calibri"/>
              </a:rPr>
              <a:t>Southwest </a:t>
            </a:r>
            <a:r>
              <a:rPr sz="1400" i="1" u="heavy" spc="-5" dirty="0">
                <a:solidFill>
                  <a:srgbClr val="484429"/>
                </a:solidFill>
                <a:uFill>
                  <a:solidFill>
                    <a:srgbClr val="484429"/>
                  </a:solidFill>
                </a:uFill>
                <a:latin typeface="Calibri"/>
                <a:cs typeface="Calibri"/>
              </a:rPr>
              <a:t>Louisiana Independence</a:t>
            </a:r>
            <a:r>
              <a:rPr sz="1400" i="1" u="heavy" spc="-55" dirty="0">
                <a:solidFill>
                  <a:srgbClr val="484429"/>
                </a:solidFill>
                <a:uFill>
                  <a:solidFill>
                    <a:srgbClr val="484429"/>
                  </a:solidFill>
                </a:uFill>
                <a:latin typeface="Calibri"/>
                <a:cs typeface="Calibri"/>
              </a:rPr>
              <a:t> </a:t>
            </a:r>
            <a:r>
              <a:rPr sz="1400" i="1" u="heavy" spc="-10" dirty="0">
                <a:solidFill>
                  <a:srgbClr val="484429"/>
                </a:solidFill>
                <a:uFill>
                  <a:solidFill>
                    <a:srgbClr val="484429"/>
                  </a:solidFill>
                </a:uFill>
                <a:latin typeface="Calibri"/>
                <a:cs typeface="Calibri"/>
              </a:rPr>
              <a:t>Center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480102" y="2995903"/>
            <a:ext cx="2530298" cy="76623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100" dirty="0">
                <a:solidFill>
                  <a:srgbClr val="475768"/>
                </a:solidFill>
                <a:latin typeface="Calibri"/>
                <a:cs typeface="Calibri"/>
              </a:rPr>
              <a:t>Randy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Dartez,</a:t>
            </a:r>
            <a:r>
              <a:rPr sz="1100" spc="70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100" spc="-5" dirty="0" smtClean="0">
                <a:solidFill>
                  <a:srgbClr val="475768"/>
                </a:solidFill>
                <a:latin typeface="Calibri"/>
                <a:cs typeface="Calibri"/>
              </a:rPr>
              <a:t>Director</a:t>
            </a:r>
            <a:endParaRPr lang="en-US" sz="1100" spc="-5" dirty="0" smtClean="0">
              <a:solidFill>
                <a:srgbClr val="475768"/>
              </a:solidFill>
              <a:latin typeface="Calibri"/>
              <a:cs typeface="Calibri"/>
            </a:endParaRPr>
          </a:p>
          <a:p>
            <a:pPr marL="12700">
              <a:spcBef>
                <a:spcPts val="195"/>
              </a:spcBef>
            </a:pPr>
            <a:r>
              <a:rPr lang="en-US" sz="1100" spc="-5" dirty="0">
                <a:solidFill>
                  <a:srgbClr val="475768"/>
                </a:solidFill>
                <a:cs typeface="Calibri"/>
              </a:rPr>
              <a:t>Rocky Fusilier, Assistant </a:t>
            </a:r>
            <a:r>
              <a:rPr lang="en-US" sz="1100" spc="-5" dirty="0" smtClean="0">
                <a:solidFill>
                  <a:srgbClr val="475768"/>
                </a:solidFill>
                <a:cs typeface="Calibri"/>
              </a:rPr>
              <a:t>Director</a:t>
            </a:r>
          </a:p>
          <a:p>
            <a:pPr marL="12700">
              <a:spcBef>
                <a:spcPts val="195"/>
              </a:spcBef>
            </a:pPr>
            <a:r>
              <a:rPr lang="en-US" sz="1100" spc="-5" dirty="0" smtClean="0">
                <a:solidFill>
                  <a:srgbClr val="475768"/>
                </a:solidFill>
                <a:cs typeface="Calibri"/>
              </a:rPr>
              <a:t>Phillip </a:t>
            </a:r>
            <a:r>
              <a:rPr lang="en-US" sz="1100" spc="-5" dirty="0">
                <a:solidFill>
                  <a:srgbClr val="475768"/>
                </a:solidFill>
                <a:cs typeface="Calibri"/>
              </a:rPr>
              <a:t>Credeur, </a:t>
            </a:r>
            <a:r>
              <a:rPr lang="en-US" sz="1100" spc="-5" dirty="0" smtClean="0">
                <a:solidFill>
                  <a:srgbClr val="475768"/>
                </a:solidFill>
                <a:cs typeface="Calibri"/>
              </a:rPr>
              <a:t>Int. Assistant Director</a:t>
            </a: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Mona Richard,</a:t>
            </a:r>
            <a:r>
              <a:rPr sz="1100" spc="-50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475768"/>
                </a:solidFill>
                <a:latin typeface="Calibri"/>
                <a:cs typeface="Calibri"/>
              </a:rPr>
              <a:t>HAP/TAP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630638" y="2978498"/>
            <a:ext cx="1427416" cy="779059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100" dirty="0" smtClean="0">
                <a:solidFill>
                  <a:srgbClr val="00ABCC"/>
                </a:solidFill>
                <a:latin typeface="Calibri"/>
                <a:cs typeface="Calibri"/>
                <a:hlinkClick r:id="rId19"/>
              </a:rPr>
              <a:t>r</a:t>
            </a:r>
            <a:r>
              <a:rPr sz="1100" u="sng" dirty="0" smtClean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19"/>
              </a:rPr>
              <a:t>dartez@slic-la.or</a:t>
            </a:r>
            <a:r>
              <a:rPr sz="1100" dirty="0" smtClean="0">
                <a:solidFill>
                  <a:srgbClr val="00ABCC"/>
                </a:solidFill>
                <a:latin typeface="Calibri"/>
                <a:cs typeface="Calibri"/>
                <a:hlinkClick r:id="rId19"/>
              </a:rPr>
              <a:t>g</a:t>
            </a:r>
            <a:endParaRPr lang="en-US" sz="1100" dirty="0" smtClean="0">
              <a:solidFill>
                <a:srgbClr val="00ABCC"/>
              </a:solidFill>
              <a:latin typeface="Calibri"/>
              <a:cs typeface="Calibri"/>
            </a:endParaRPr>
          </a:p>
          <a:p>
            <a:pPr marL="12700">
              <a:spcBef>
                <a:spcPts val="195"/>
              </a:spcBef>
            </a:pPr>
            <a:r>
              <a:rPr lang="en-US" sz="1100" spc="-5" dirty="0">
                <a:solidFill>
                  <a:srgbClr val="00ABCC"/>
                </a:solidFill>
                <a:cs typeface="Calibri"/>
                <a:hlinkClick r:id="rId15"/>
              </a:rPr>
              <a:t>rocky@slic-la.org</a:t>
            </a: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lang="en-US" sz="1100" spc="-5" dirty="0" smtClean="0">
                <a:solidFill>
                  <a:srgbClr val="00ABCC"/>
                </a:solidFill>
                <a:cs typeface="Calibri"/>
                <a:hlinkClick r:id="rId20"/>
              </a:rPr>
              <a:t>phillip@slic-la.org</a:t>
            </a:r>
            <a:endParaRPr lang="en-US" sz="1100" u="sng" spc="-5" dirty="0">
              <a:solidFill>
                <a:srgbClr val="00ABCC"/>
              </a:solidFill>
              <a:uFill>
                <a:solidFill>
                  <a:srgbClr val="00ABCC"/>
                </a:solidFill>
              </a:uFill>
              <a:latin typeface="Calibri"/>
              <a:cs typeface="Calibri"/>
              <a:hlinkClick r:id="rId21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100" u="sng" spc="-5" dirty="0" smtClean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21"/>
              </a:rPr>
              <a:t>mona@slic-la.org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455364" y="3735970"/>
            <a:ext cx="3302199" cy="161403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32384" indent="8890">
              <a:spcBef>
                <a:spcPts val="105"/>
              </a:spcBef>
            </a:pPr>
            <a:r>
              <a:rPr lang="en-US" sz="1100" spc="-5" dirty="0" smtClean="0">
                <a:solidFill>
                  <a:srgbClr val="475768"/>
                </a:solidFill>
                <a:latin typeface="Calibri"/>
                <a:cs typeface="Calibri"/>
              </a:rPr>
              <a:t>Damien Thibodeaux, HAP/TAP	          </a:t>
            </a:r>
            <a:r>
              <a:rPr lang="en-US" sz="1100" spc="-5" dirty="0" smtClean="0">
                <a:solidFill>
                  <a:srgbClr val="00ABCC"/>
                </a:solidFill>
                <a:cs typeface="Calibri"/>
                <a:hlinkClick r:id="rId15"/>
              </a:rPr>
              <a:t>damien@slic-la.org</a:t>
            </a:r>
            <a:endParaRPr lang="en-US" sz="1100" spc="-5" dirty="0">
              <a:solidFill>
                <a:srgbClr val="00ABCC"/>
              </a:solidFill>
              <a:cs typeface="Calibri"/>
              <a:hlinkClick r:id="rId15"/>
            </a:endParaRPr>
          </a:p>
          <a:p>
            <a:pPr marL="12700" marR="32384" indent="8890">
              <a:spcBef>
                <a:spcPts val="105"/>
              </a:spcBef>
            </a:pPr>
            <a:r>
              <a:rPr lang="en-US" sz="1100" spc="-5" dirty="0" smtClean="0">
                <a:solidFill>
                  <a:srgbClr val="475768"/>
                </a:solidFill>
                <a:latin typeface="Calibri"/>
                <a:cs typeface="Calibri"/>
              </a:rPr>
              <a:t>Allison Galbreath, TERP/Invoicing          </a:t>
            </a:r>
            <a:r>
              <a:rPr lang="en-US" sz="1100" spc="-5" dirty="0" smtClean="0">
                <a:solidFill>
                  <a:srgbClr val="475768"/>
                </a:solidFill>
                <a:latin typeface="Calibri"/>
                <a:cs typeface="Calibri"/>
                <a:hlinkClick r:id="rId22"/>
              </a:rPr>
              <a:t>allison@slic-la.org</a:t>
            </a:r>
            <a:r>
              <a:rPr lang="en-US" sz="1100" spc="-5" dirty="0" smtClean="0">
                <a:solidFill>
                  <a:srgbClr val="475768"/>
                </a:solidFill>
                <a:latin typeface="Calibri"/>
                <a:cs typeface="Calibri"/>
              </a:rPr>
              <a:t> </a:t>
            </a:r>
          </a:p>
          <a:p>
            <a:pPr marL="12700" marR="32384" indent="8890">
              <a:spcBef>
                <a:spcPts val="105"/>
              </a:spcBef>
            </a:pPr>
            <a:r>
              <a:rPr sz="1100" spc="-5" dirty="0" smtClean="0">
                <a:solidFill>
                  <a:srgbClr val="475768"/>
                </a:solidFill>
                <a:latin typeface="Calibri"/>
                <a:cs typeface="Calibri"/>
              </a:rPr>
              <a:t>Shannon </a:t>
            </a:r>
            <a:r>
              <a:rPr sz="1100" spc="-20" dirty="0">
                <a:solidFill>
                  <a:srgbClr val="475768"/>
                </a:solidFill>
                <a:latin typeface="Calibri"/>
                <a:cs typeface="Calibri"/>
              </a:rPr>
              <a:t>Kennedy,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Accounting </a:t>
            </a:r>
            <a:r>
              <a:rPr lang="en-US" sz="1100" spc="-5" dirty="0" smtClean="0">
                <a:solidFill>
                  <a:srgbClr val="475768"/>
                </a:solidFill>
                <a:latin typeface="Calibri"/>
                <a:cs typeface="Calibri"/>
              </a:rPr>
              <a:t>           </a:t>
            </a:r>
            <a:r>
              <a:rPr sz="1100" u="sng" spc="-5" dirty="0" smtClean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23"/>
              </a:rPr>
              <a:t>shannon@slic-la.org </a:t>
            </a:r>
            <a:r>
              <a:rPr sz="1100" spc="-5" dirty="0" smtClean="0">
                <a:solidFill>
                  <a:srgbClr val="00ABCC"/>
                </a:solidFill>
                <a:latin typeface="Calibri"/>
                <a:cs typeface="Calibri"/>
              </a:rPr>
              <a:t> </a:t>
            </a:r>
            <a:endParaRPr lang="en-US" sz="1100" b="1" spc="-5" dirty="0">
              <a:solidFill>
                <a:srgbClr val="00ABCC"/>
              </a:solidFill>
              <a:latin typeface="Calibri"/>
              <a:cs typeface="Calibri"/>
            </a:endParaRPr>
          </a:p>
          <a:p>
            <a:pPr marL="12700" marR="32384" indent="8890">
              <a:spcBef>
                <a:spcPts val="105"/>
              </a:spcBef>
            </a:pPr>
            <a:r>
              <a:rPr sz="1200" b="1" spc="-5" dirty="0" smtClean="0">
                <a:solidFill>
                  <a:srgbClr val="475768"/>
                </a:solidFill>
                <a:latin typeface="Calibri"/>
                <a:cs typeface="Calibri"/>
              </a:rPr>
              <a:t>(</a:t>
            </a:r>
            <a:r>
              <a:rPr sz="1200" b="1" spc="-5" dirty="0">
                <a:solidFill>
                  <a:srgbClr val="475768"/>
                </a:solidFill>
                <a:latin typeface="Calibri"/>
                <a:cs typeface="Calibri"/>
              </a:rPr>
              <a:t>337) 477-7194 </a:t>
            </a:r>
            <a:r>
              <a:rPr sz="1200" b="1" dirty="0">
                <a:solidFill>
                  <a:srgbClr val="475768"/>
                </a:solidFill>
                <a:latin typeface="Calibri"/>
                <a:cs typeface="Calibri"/>
              </a:rPr>
              <a:t>| </a:t>
            </a:r>
            <a:r>
              <a:rPr sz="1200" b="1" spc="-5" dirty="0">
                <a:solidFill>
                  <a:srgbClr val="475768"/>
                </a:solidFill>
                <a:latin typeface="Calibri"/>
                <a:cs typeface="Calibri"/>
              </a:rPr>
              <a:t>VP (337)</a:t>
            </a:r>
            <a:r>
              <a:rPr sz="1200" b="1" spc="-20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200" b="1" spc="-5" dirty="0" smtClean="0">
                <a:solidFill>
                  <a:srgbClr val="475768"/>
                </a:solidFill>
                <a:latin typeface="Calibri"/>
                <a:cs typeface="Calibri"/>
              </a:rPr>
              <a:t>214-0223</a:t>
            </a:r>
            <a:endParaRPr lang="en-US" sz="1200" dirty="0">
              <a:latin typeface="Calibri"/>
              <a:cs typeface="Calibri"/>
            </a:endParaRPr>
          </a:p>
          <a:p>
            <a:pPr marL="12700" marR="32384" indent="8890">
              <a:lnSpc>
                <a:spcPct val="106600"/>
              </a:lnSpc>
              <a:spcBef>
                <a:spcPts val="105"/>
              </a:spcBef>
            </a:pPr>
            <a:r>
              <a:rPr sz="1200" b="1" spc="-65" dirty="0" smtClean="0">
                <a:solidFill>
                  <a:srgbClr val="475768"/>
                </a:solidFill>
                <a:latin typeface="Calibri"/>
                <a:cs typeface="Calibri"/>
              </a:rPr>
              <a:t>Toll-Free </a:t>
            </a:r>
            <a:r>
              <a:rPr sz="1200" b="1" spc="-5" dirty="0">
                <a:solidFill>
                  <a:srgbClr val="475768"/>
                </a:solidFill>
                <a:latin typeface="Calibri"/>
                <a:cs typeface="Calibri"/>
              </a:rPr>
              <a:t>(833)</a:t>
            </a:r>
            <a:r>
              <a:rPr sz="1200" b="1" spc="50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475768"/>
                </a:solidFill>
                <a:latin typeface="Calibri"/>
                <a:cs typeface="Calibri"/>
              </a:rPr>
              <a:t>600-5766</a:t>
            </a:r>
            <a:endParaRPr sz="1200" dirty="0">
              <a:latin typeface="Calibri"/>
              <a:cs typeface="Calibri"/>
            </a:endParaRPr>
          </a:p>
          <a:p>
            <a:pPr marL="80645">
              <a:lnSpc>
                <a:spcPct val="100000"/>
              </a:lnSpc>
            </a:pPr>
            <a:endParaRPr lang="en-US" sz="1400" b="1" spc="-10" dirty="0">
              <a:solidFill>
                <a:srgbClr val="475768"/>
              </a:solidFill>
              <a:latin typeface="Calibri"/>
              <a:cs typeface="Calibri"/>
            </a:endParaRPr>
          </a:p>
          <a:p>
            <a:pPr marL="80645">
              <a:lnSpc>
                <a:spcPct val="100000"/>
              </a:lnSpc>
            </a:pPr>
            <a:r>
              <a:rPr sz="1400" b="1" spc="-10" dirty="0" smtClean="0">
                <a:solidFill>
                  <a:srgbClr val="475768"/>
                </a:solidFill>
                <a:latin typeface="Calibri"/>
                <a:cs typeface="Calibri"/>
              </a:rPr>
              <a:t>Alexandria </a:t>
            </a:r>
            <a:r>
              <a:rPr sz="1400" b="1" spc="-10" dirty="0">
                <a:solidFill>
                  <a:srgbClr val="475768"/>
                </a:solidFill>
                <a:latin typeface="Calibri"/>
                <a:cs typeface="Calibri"/>
              </a:rPr>
              <a:t>Area: Region</a:t>
            </a:r>
            <a:r>
              <a:rPr sz="1400" b="1" spc="-5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475768"/>
                </a:solidFill>
                <a:latin typeface="Calibri"/>
                <a:cs typeface="Calibri"/>
              </a:rPr>
              <a:t>6</a:t>
            </a:r>
            <a:endParaRPr sz="1400" dirty="0">
              <a:latin typeface="Calibri"/>
              <a:cs typeface="Calibri"/>
            </a:endParaRPr>
          </a:p>
          <a:p>
            <a:pPr marL="80645">
              <a:lnSpc>
                <a:spcPct val="100000"/>
              </a:lnSpc>
              <a:spcBef>
                <a:spcPts val="120"/>
              </a:spcBef>
            </a:pPr>
            <a:r>
              <a:rPr sz="1400" i="1" u="heavy" spc="-5" dirty="0">
                <a:solidFill>
                  <a:srgbClr val="484429"/>
                </a:solidFill>
                <a:uFill>
                  <a:solidFill>
                    <a:srgbClr val="484429"/>
                  </a:solidFill>
                </a:uFill>
                <a:latin typeface="Calibri"/>
                <a:cs typeface="Calibri"/>
              </a:rPr>
              <a:t>New </a:t>
            </a:r>
            <a:r>
              <a:rPr sz="1400" i="1" u="heavy" spc="-10" dirty="0">
                <a:solidFill>
                  <a:srgbClr val="484429"/>
                </a:solidFill>
                <a:uFill>
                  <a:solidFill>
                    <a:srgbClr val="484429"/>
                  </a:solidFill>
                </a:uFill>
                <a:latin typeface="Calibri"/>
                <a:cs typeface="Calibri"/>
              </a:rPr>
              <a:t>Horizons Independent </a:t>
            </a:r>
            <a:r>
              <a:rPr sz="1400" i="1" u="heavy" spc="-5" dirty="0">
                <a:solidFill>
                  <a:srgbClr val="484429"/>
                </a:solidFill>
                <a:uFill>
                  <a:solidFill>
                    <a:srgbClr val="484429"/>
                  </a:solidFill>
                </a:uFill>
                <a:latin typeface="Calibri"/>
                <a:cs typeface="Calibri"/>
              </a:rPr>
              <a:t>Living</a:t>
            </a:r>
            <a:r>
              <a:rPr sz="1400" i="1" u="heavy" spc="-10" dirty="0">
                <a:solidFill>
                  <a:srgbClr val="484429"/>
                </a:solidFill>
                <a:uFill>
                  <a:solidFill>
                    <a:srgbClr val="484429"/>
                  </a:solidFill>
                </a:uFill>
                <a:latin typeface="Calibri"/>
                <a:cs typeface="Calibri"/>
              </a:rPr>
              <a:t> Center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519564" y="5365169"/>
            <a:ext cx="1824989" cy="565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300"/>
              </a:lnSpc>
              <a:spcBef>
                <a:spcPts val="100"/>
              </a:spcBef>
            </a:pPr>
            <a:r>
              <a:rPr sz="1100" dirty="0">
                <a:solidFill>
                  <a:srgbClr val="475768"/>
                </a:solidFill>
                <a:latin typeface="Calibri"/>
                <a:cs typeface="Calibri"/>
              </a:rPr>
              <a:t>Patricia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Yoruw, </a:t>
            </a:r>
            <a:r>
              <a:rPr sz="1100" dirty="0">
                <a:solidFill>
                  <a:srgbClr val="475768"/>
                </a:solidFill>
                <a:latin typeface="Calibri"/>
                <a:cs typeface="Calibri"/>
              </a:rPr>
              <a:t>Interim</a:t>
            </a:r>
            <a:r>
              <a:rPr sz="1100" spc="-90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Director  Allen Fields,</a:t>
            </a:r>
            <a:r>
              <a:rPr sz="1100" spc="-15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HAP</a:t>
            </a: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Ken </a:t>
            </a:r>
            <a:r>
              <a:rPr sz="1100" spc="-5" dirty="0" smtClean="0">
                <a:solidFill>
                  <a:srgbClr val="475768"/>
                </a:solidFill>
                <a:latin typeface="Calibri"/>
                <a:cs typeface="Calibri"/>
              </a:rPr>
              <a:t>Zangla</a:t>
            </a:r>
            <a:r>
              <a:rPr lang="en-US" sz="1100" spc="-5" dirty="0" smtClean="0">
                <a:solidFill>
                  <a:srgbClr val="475768"/>
                </a:solidFill>
                <a:latin typeface="Calibri"/>
                <a:cs typeface="Calibri"/>
              </a:rPr>
              <a:t>,</a:t>
            </a:r>
            <a:r>
              <a:rPr sz="1100" spc="-10" dirty="0" smtClean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100" spc="-35" dirty="0">
                <a:solidFill>
                  <a:srgbClr val="475768"/>
                </a:solidFill>
                <a:latin typeface="Calibri"/>
                <a:cs typeface="Calibri"/>
              </a:rPr>
              <a:t>TAP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463335" y="5357921"/>
            <a:ext cx="1098550" cy="598170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41910" marR="5080" indent="-29845" algn="just">
              <a:lnSpc>
                <a:spcPct val="112200"/>
              </a:lnSpc>
              <a:spcBef>
                <a:spcPts val="165"/>
              </a:spcBef>
            </a:pPr>
            <a:r>
              <a:rPr sz="1100" u="sng" spc="-5" dirty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24"/>
              </a:rPr>
              <a:t>pyoruw@nhilc.org </a:t>
            </a:r>
            <a:r>
              <a:rPr sz="1100" spc="-5" dirty="0">
                <a:solidFill>
                  <a:srgbClr val="00ABCC"/>
                </a:solidFill>
                <a:latin typeface="Calibri"/>
                <a:cs typeface="Calibri"/>
              </a:rPr>
              <a:t> </a:t>
            </a:r>
            <a:r>
              <a:rPr sz="1100" u="sng" dirty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25"/>
              </a:rPr>
              <a:t>afields@nhilc.org </a:t>
            </a:r>
            <a:r>
              <a:rPr sz="1100" dirty="0">
                <a:solidFill>
                  <a:srgbClr val="00ABCC"/>
                </a:solidFill>
                <a:latin typeface="Calibri"/>
                <a:cs typeface="Calibri"/>
              </a:rPr>
              <a:t> </a:t>
            </a:r>
            <a:r>
              <a:rPr sz="1100" u="sng" spc="-5" dirty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26"/>
              </a:rPr>
              <a:t>kzangla@nhilc.org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40951" y="3154363"/>
            <a:ext cx="124799" cy="135899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271265" y="8061694"/>
            <a:ext cx="133084" cy="128043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37056" y="2948489"/>
            <a:ext cx="132599" cy="142799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40949" y="2601919"/>
            <a:ext cx="124799" cy="283494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321869" y="2590814"/>
            <a:ext cx="144599" cy="158099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33149" y="7396596"/>
            <a:ext cx="132599" cy="140399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391165" y="4929388"/>
            <a:ext cx="128399" cy="142799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283628" y="6550684"/>
            <a:ext cx="126299" cy="144899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4406668" y="5532746"/>
            <a:ext cx="3175635" cy="22302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2395">
              <a:lnSpc>
                <a:spcPct val="100000"/>
              </a:lnSpc>
              <a:spcBef>
                <a:spcPts val="100"/>
              </a:spcBef>
            </a:pPr>
            <a:endParaRPr lang="en-US" sz="1200" b="1" spc="-5" dirty="0">
              <a:solidFill>
                <a:srgbClr val="475768"/>
              </a:solidFill>
              <a:latin typeface="Calibri"/>
              <a:cs typeface="Calibri"/>
            </a:endParaRPr>
          </a:p>
          <a:p>
            <a:pPr marL="112395">
              <a:spcBef>
                <a:spcPts val="100"/>
              </a:spcBef>
            </a:pPr>
            <a:endParaRPr lang="en-US" sz="1200" b="1" spc="-5" dirty="0">
              <a:solidFill>
                <a:srgbClr val="475768"/>
              </a:solidFill>
              <a:latin typeface="Calibri"/>
              <a:cs typeface="Calibri"/>
            </a:endParaRPr>
          </a:p>
          <a:p>
            <a:pPr marL="112395">
              <a:spcBef>
                <a:spcPts val="100"/>
              </a:spcBef>
            </a:pPr>
            <a:r>
              <a:rPr lang="en-US" sz="1200" spc="-5" dirty="0" smtClean="0">
                <a:solidFill>
                  <a:srgbClr val="475768"/>
                </a:solidFill>
                <a:cs typeface="Calibri"/>
              </a:rPr>
              <a:t>LaToya </a:t>
            </a:r>
            <a:r>
              <a:rPr lang="en-US" sz="1200" spc="-5" dirty="0">
                <a:solidFill>
                  <a:srgbClr val="475768"/>
                </a:solidFill>
                <a:cs typeface="Calibri"/>
              </a:rPr>
              <a:t>Foster</a:t>
            </a:r>
            <a:r>
              <a:rPr lang="en-US" sz="1200" dirty="0">
                <a:solidFill>
                  <a:srgbClr val="475768"/>
                </a:solidFill>
                <a:cs typeface="Calibri"/>
              </a:rPr>
              <a:t>,</a:t>
            </a:r>
            <a:r>
              <a:rPr lang="en-US" sz="1200" spc="-10" dirty="0">
                <a:solidFill>
                  <a:srgbClr val="475768"/>
                </a:solidFill>
                <a:cs typeface="Calibri"/>
              </a:rPr>
              <a:t> </a:t>
            </a:r>
            <a:r>
              <a:rPr lang="en-US" sz="1200" spc="-5" dirty="0">
                <a:solidFill>
                  <a:srgbClr val="475768"/>
                </a:solidFill>
                <a:cs typeface="Calibri"/>
              </a:rPr>
              <a:t>TERP                     </a:t>
            </a:r>
            <a:r>
              <a:rPr lang="en-US" sz="1200" u="sng" spc="-5" dirty="0" smtClean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cs typeface="Calibri"/>
                <a:hlinkClick r:id="rId35"/>
              </a:rPr>
              <a:t>lfoster@nhilc.org </a:t>
            </a:r>
            <a:r>
              <a:rPr lang="en-US" sz="1200" spc="-5" dirty="0" smtClean="0">
                <a:solidFill>
                  <a:srgbClr val="475768"/>
                </a:solidFill>
                <a:cs typeface="Calibri"/>
              </a:rPr>
              <a:t>  </a:t>
            </a:r>
            <a:endParaRPr lang="en-US" sz="1200" b="1" spc="-5" dirty="0" smtClean="0">
              <a:solidFill>
                <a:srgbClr val="475768"/>
              </a:solidFill>
              <a:latin typeface="Calibri"/>
              <a:cs typeface="Calibri"/>
            </a:endParaRPr>
          </a:p>
          <a:p>
            <a:pPr marL="112395">
              <a:lnSpc>
                <a:spcPct val="100000"/>
              </a:lnSpc>
              <a:spcBef>
                <a:spcPts val="100"/>
              </a:spcBef>
            </a:pPr>
            <a:r>
              <a:rPr sz="1200" b="1" spc="-5" dirty="0" smtClean="0">
                <a:solidFill>
                  <a:srgbClr val="475768"/>
                </a:solidFill>
                <a:latin typeface="Calibri"/>
                <a:cs typeface="Calibri"/>
              </a:rPr>
              <a:t>(</a:t>
            </a:r>
            <a:r>
              <a:rPr sz="1200" b="1" spc="-5" dirty="0">
                <a:solidFill>
                  <a:srgbClr val="475768"/>
                </a:solidFill>
                <a:latin typeface="Calibri"/>
                <a:cs typeface="Calibri"/>
              </a:rPr>
              <a:t>318) 484-3596 </a:t>
            </a:r>
            <a:r>
              <a:rPr sz="1200" b="1" spc="-15" dirty="0">
                <a:solidFill>
                  <a:srgbClr val="475768"/>
                </a:solidFill>
                <a:latin typeface="Calibri"/>
                <a:cs typeface="Calibri"/>
              </a:rPr>
              <a:t>|Toll-Free </a:t>
            </a:r>
            <a:r>
              <a:rPr sz="1200" b="1" spc="-5" dirty="0">
                <a:solidFill>
                  <a:srgbClr val="475768"/>
                </a:solidFill>
                <a:latin typeface="Calibri"/>
                <a:cs typeface="Calibri"/>
              </a:rPr>
              <a:t>(888)</a:t>
            </a:r>
            <a:r>
              <a:rPr sz="1200" b="1" spc="-10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475768"/>
                </a:solidFill>
                <a:latin typeface="Calibri"/>
                <a:cs typeface="Calibri"/>
              </a:rPr>
              <a:t>361-3596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endParaRPr lang="en-US" sz="1400" b="1" spc="-10" dirty="0">
              <a:solidFill>
                <a:srgbClr val="475768"/>
              </a:solid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b="1" spc="-10" dirty="0" smtClean="0">
                <a:solidFill>
                  <a:srgbClr val="475768"/>
                </a:solidFill>
                <a:latin typeface="Calibri"/>
                <a:cs typeface="Calibri"/>
              </a:rPr>
              <a:t>Shreveport </a:t>
            </a:r>
            <a:r>
              <a:rPr sz="1400" b="1" spc="-10" dirty="0">
                <a:solidFill>
                  <a:srgbClr val="475768"/>
                </a:solidFill>
                <a:latin typeface="Calibri"/>
                <a:cs typeface="Calibri"/>
              </a:rPr>
              <a:t>Area: Region</a:t>
            </a:r>
            <a:r>
              <a:rPr sz="1400" b="1" dirty="0">
                <a:solidFill>
                  <a:srgbClr val="475768"/>
                </a:solidFill>
                <a:latin typeface="Calibri"/>
                <a:cs typeface="Calibri"/>
              </a:rPr>
              <a:t> 7</a:t>
            </a:r>
            <a:endParaRPr sz="1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400" i="1" u="heavy" spc="-5" dirty="0">
                <a:solidFill>
                  <a:srgbClr val="484429"/>
                </a:solidFill>
                <a:uFill>
                  <a:solidFill>
                    <a:srgbClr val="484429"/>
                  </a:solidFill>
                </a:uFill>
                <a:latin typeface="Calibri"/>
                <a:cs typeface="Calibri"/>
              </a:rPr>
              <a:t>New </a:t>
            </a:r>
            <a:r>
              <a:rPr sz="1400" i="1" u="heavy" spc="-10" dirty="0">
                <a:solidFill>
                  <a:srgbClr val="484429"/>
                </a:solidFill>
                <a:uFill>
                  <a:solidFill>
                    <a:srgbClr val="484429"/>
                  </a:solidFill>
                </a:uFill>
                <a:latin typeface="Calibri"/>
                <a:cs typeface="Calibri"/>
              </a:rPr>
              <a:t>Horizons Independent </a:t>
            </a:r>
            <a:r>
              <a:rPr sz="1400" i="1" u="heavy" spc="-5" dirty="0">
                <a:solidFill>
                  <a:srgbClr val="484429"/>
                </a:solidFill>
                <a:uFill>
                  <a:solidFill>
                    <a:srgbClr val="484429"/>
                  </a:solidFill>
                </a:uFill>
                <a:latin typeface="Calibri"/>
                <a:cs typeface="Calibri"/>
              </a:rPr>
              <a:t>Living </a:t>
            </a:r>
            <a:r>
              <a:rPr sz="1400" i="1" u="heavy" spc="-10" dirty="0">
                <a:solidFill>
                  <a:srgbClr val="484429"/>
                </a:solidFill>
                <a:uFill>
                  <a:solidFill>
                    <a:srgbClr val="484429"/>
                  </a:solidFill>
                </a:uFill>
                <a:latin typeface="Calibri"/>
                <a:cs typeface="Calibri"/>
              </a:rPr>
              <a:t>Center</a:t>
            </a:r>
            <a:endParaRPr sz="1400" dirty="0">
              <a:latin typeface="Calibri"/>
              <a:cs typeface="Calibri"/>
            </a:endParaRPr>
          </a:p>
          <a:p>
            <a:pPr marL="12700" marR="5080">
              <a:lnSpc>
                <a:spcPct val="107900"/>
              </a:lnSpc>
              <a:spcBef>
                <a:spcPts val="40"/>
              </a:spcBef>
              <a:tabLst>
                <a:tab pos="1840864" algn="l"/>
              </a:tabLst>
            </a:pPr>
            <a:r>
              <a:rPr sz="1100" dirty="0">
                <a:solidFill>
                  <a:srgbClr val="475768"/>
                </a:solidFill>
                <a:latin typeface="Calibri"/>
                <a:cs typeface="Calibri"/>
              </a:rPr>
              <a:t>Patricia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Yoruw, </a:t>
            </a:r>
            <a:r>
              <a:rPr sz="1100" dirty="0">
                <a:solidFill>
                  <a:srgbClr val="475768"/>
                </a:solidFill>
                <a:latin typeface="Calibri"/>
                <a:cs typeface="Calibri"/>
              </a:rPr>
              <a:t>Interim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Director </a:t>
            </a:r>
            <a:r>
              <a:rPr lang="en-US" sz="1100" spc="-5" dirty="0" smtClean="0">
                <a:solidFill>
                  <a:srgbClr val="475768"/>
                </a:solidFill>
                <a:latin typeface="Calibri"/>
                <a:cs typeface="Calibri"/>
              </a:rPr>
              <a:t>    </a:t>
            </a:r>
            <a:r>
              <a:rPr sz="1100" spc="-5" dirty="0" smtClean="0">
                <a:solidFill>
                  <a:srgbClr val="00ABCC"/>
                </a:solidFill>
                <a:latin typeface="Calibri"/>
                <a:cs typeface="Calibri"/>
                <a:hlinkClick r:id="rId24"/>
              </a:rPr>
              <a:t>p</a:t>
            </a:r>
            <a:r>
              <a:rPr sz="1100" u="sng" spc="-5" dirty="0" smtClean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24"/>
              </a:rPr>
              <a:t>yoruw@nhilc.or</a:t>
            </a:r>
            <a:r>
              <a:rPr sz="1100" spc="-5" dirty="0" smtClean="0">
                <a:solidFill>
                  <a:srgbClr val="00ABCC"/>
                </a:solidFill>
                <a:latin typeface="Calibri"/>
                <a:cs typeface="Calibri"/>
                <a:hlinkClick r:id="rId24"/>
              </a:rPr>
              <a:t>g </a:t>
            </a:r>
            <a:r>
              <a:rPr sz="1100" spc="-5" dirty="0" smtClean="0">
                <a:solidFill>
                  <a:srgbClr val="00ABCC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Mitch Iddins, Advocacy Director </a:t>
            </a:r>
            <a:r>
              <a:rPr lang="en-US" sz="1100" spc="-5" dirty="0" smtClean="0">
                <a:solidFill>
                  <a:srgbClr val="475768"/>
                </a:solidFill>
                <a:latin typeface="Calibri"/>
                <a:cs typeface="Calibri"/>
              </a:rPr>
              <a:t>  </a:t>
            </a:r>
            <a:r>
              <a:rPr sz="1100" u="sng" spc="-5" dirty="0" smtClean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36"/>
              </a:rPr>
              <a:t>mitchiddins@nhilc.org </a:t>
            </a:r>
            <a:r>
              <a:rPr sz="1100" spc="-5" dirty="0" smtClean="0">
                <a:solidFill>
                  <a:srgbClr val="00ABCC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475768"/>
                </a:solidFill>
                <a:latin typeface="Calibri"/>
                <a:cs typeface="Calibri"/>
              </a:rPr>
              <a:t>LaToya</a:t>
            </a:r>
            <a:r>
              <a:rPr sz="1100" spc="5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475768"/>
                </a:solidFill>
                <a:latin typeface="Calibri"/>
                <a:cs typeface="Calibri"/>
              </a:rPr>
              <a:t>Foster,</a:t>
            </a:r>
            <a:r>
              <a:rPr sz="1100" spc="10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100" spc="-15" dirty="0">
                <a:solidFill>
                  <a:srgbClr val="475768"/>
                </a:solidFill>
                <a:latin typeface="Calibri"/>
                <a:cs typeface="Calibri"/>
              </a:rPr>
              <a:t>TERP/TAP/HAP	</a:t>
            </a:r>
            <a:r>
              <a:rPr lang="en-US" sz="1100" spc="-15" dirty="0" smtClean="0">
                <a:solidFill>
                  <a:srgbClr val="475768"/>
                </a:solidFill>
                <a:latin typeface="Calibri"/>
                <a:cs typeface="Calibri"/>
              </a:rPr>
              <a:t>    </a:t>
            </a:r>
            <a:r>
              <a:rPr sz="1100" u="sng" spc="-5" dirty="0" smtClean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35"/>
              </a:rPr>
              <a:t>lfoster@nhilc.org </a:t>
            </a:r>
            <a:r>
              <a:rPr sz="1100" spc="-5" dirty="0" smtClean="0">
                <a:solidFill>
                  <a:srgbClr val="00ABCC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475768"/>
                </a:solidFill>
                <a:latin typeface="Calibri"/>
                <a:cs typeface="Calibri"/>
              </a:rPr>
              <a:t>(318) 671-8131 </a:t>
            </a:r>
            <a:r>
              <a:rPr sz="1400" dirty="0">
                <a:latin typeface="Arial"/>
                <a:cs typeface="Arial"/>
              </a:rPr>
              <a:t>| </a:t>
            </a:r>
            <a:r>
              <a:rPr sz="1200" b="1" spc="-20" dirty="0">
                <a:solidFill>
                  <a:srgbClr val="475768"/>
                </a:solidFill>
                <a:latin typeface="Calibri"/>
                <a:cs typeface="Calibri"/>
              </a:rPr>
              <a:t>Toll-Free </a:t>
            </a:r>
            <a:r>
              <a:rPr sz="1200" b="1" spc="-5" dirty="0">
                <a:solidFill>
                  <a:srgbClr val="475768"/>
                </a:solidFill>
                <a:latin typeface="Calibri"/>
                <a:cs typeface="Calibri"/>
              </a:rPr>
              <a:t>(877)</a:t>
            </a:r>
            <a:r>
              <a:rPr sz="1200" b="1" spc="40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200" b="1" spc="-5" dirty="0" smtClean="0">
                <a:solidFill>
                  <a:srgbClr val="475768"/>
                </a:solidFill>
                <a:latin typeface="Calibri"/>
                <a:cs typeface="Calibri"/>
              </a:rPr>
              <a:t>219-7327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332253" y="8424291"/>
            <a:ext cx="1171575" cy="58509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5080" indent="95885">
              <a:lnSpc>
                <a:spcPct val="106800"/>
              </a:lnSpc>
              <a:spcBef>
                <a:spcPts val="125"/>
              </a:spcBef>
            </a:pPr>
            <a:r>
              <a:rPr sz="1100" spc="-5" dirty="0">
                <a:solidFill>
                  <a:srgbClr val="00ABCC"/>
                </a:solidFill>
                <a:latin typeface="Calibri"/>
                <a:cs typeface="Calibri"/>
                <a:hlinkClick r:id="rId37"/>
              </a:rPr>
              <a:t>p</a:t>
            </a:r>
            <a:r>
              <a:rPr sz="1100" u="sng" spc="-5" dirty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latin typeface="Calibri"/>
                <a:cs typeface="Calibri"/>
                <a:hlinkClick r:id="rId37"/>
              </a:rPr>
              <a:t>yoruw@nhilc.or</a:t>
            </a:r>
            <a:r>
              <a:rPr sz="1100" spc="-5" dirty="0">
                <a:solidFill>
                  <a:srgbClr val="00ABCC"/>
                </a:solidFill>
                <a:latin typeface="Calibri"/>
                <a:cs typeface="Calibri"/>
                <a:hlinkClick r:id="rId37"/>
              </a:rPr>
              <a:t>g </a:t>
            </a:r>
            <a:r>
              <a:rPr sz="1100" spc="-5" dirty="0">
                <a:solidFill>
                  <a:srgbClr val="00ABCC"/>
                </a:solidFill>
                <a:latin typeface="Calibri"/>
                <a:cs typeface="Calibri"/>
              </a:rPr>
              <a:t> </a:t>
            </a:r>
            <a:endParaRPr lang="en-US" sz="1100" u="sng" spc="-5" dirty="0">
              <a:solidFill>
                <a:srgbClr val="00ABCC"/>
              </a:solidFill>
              <a:uFill>
                <a:solidFill>
                  <a:srgbClr val="00ABCC"/>
                </a:solidFill>
              </a:uFill>
              <a:latin typeface="Calibri"/>
              <a:cs typeface="Calibri"/>
            </a:endParaRPr>
          </a:p>
          <a:p>
            <a:pPr marL="12700" marR="5080" indent="95885">
              <a:lnSpc>
                <a:spcPct val="106800"/>
              </a:lnSpc>
              <a:spcBef>
                <a:spcPts val="125"/>
              </a:spcBef>
            </a:pPr>
            <a:endParaRPr lang="en-US" sz="1100" u="sng" spc="-5" dirty="0" smtClean="0">
              <a:solidFill>
                <a:srgbClr val="00ABCC"/>
              </a:solidFill>
              <a:uFill>
                <a:solidFill>
                  <a:srgbClr val="00ABCC"/>
                </a:solidFill>
              </a:uFill>
              <a:latin typeface="Calibri"/>
              <a:cs typeface="Calibri"/>
            </a:endParaRPr>
          </a:p>
          <a:p>
            <a:pPr marL="12700" marR="5080" indent="95885">
              <a:lnSpc>
                <a:spcPct val="106800"/>
              </a:lnSpc>
              <a:spcBef>
                <a:spcPts val="125"/>
              </a:spcBef>
            </a:pPr>
            <a:r>
              <a:rPr sz="1100" spc="-5" dirty="0" smtClean="0">
                <a:solidFill>
                  <a:srgbClr val="00ABCC"/>
                </a:solidFill>
                <a:latin typeface="Calibri"/>
                <a:cs typeface="Calibri"/>
              </a:rPr>
              <a:t> 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456492" y="8459748"/>
            <a:ext cx="3053639" cy="71301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295"/>
              </a:lnSpc>
              <a:spcBef>
                <a:spcPts val="100"/>
              </a:spcBef>
            </a:pPr>
            <a:r>
              <a:rPr sz="1100" dirty="0">
                <a:solidFill>
                  <a:srgbClr val="475768"/>
                </a:solidFill>
                <a:latin typeface="Calibri"/>
                <a:cs typeface="Calibri"/>
              </a:rPr>
              <a:t>Patricia </a:t>
            </a:r>
            <a:r>
              <a:rPr sz="1100" spc="-5" dirty="0">
                <a:solidFill>
                  <a:srgbClr val="475768"/>
                </a:solidFill>
                <a:latin typeface="Calibri"/>
                <a:cs typeface="Calibri"/>
              </a:rPr>
              <a:t>Yoruw, </a:t>
            </a:r>
            <a:r>
              <a:rPr sz="1100" dirty="0">
                <a:solidFill>
                  <a:srgbClr val="475768"/>
                </a:solidFill>
                <a:latin typeface="Calibri"/>
                <a:cs typeface="Calibri"/>
              </a:rPr>
              <a:t>Interim</a:t>
            </a:r>
            <a:r>
              <a:rPr sz="1100" spc="-80" dirty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100" spc="-5" dirty="0" smtClean="0">
                <a:solidFill>
                  <a:srgbClr val="475768"/>
                </a:solidFill>
                <a:latin typeface="Calibri"/>
                <a:cs typeface="Calibri"/>
              </a:rPr>
              <a:t>Director</a:t>
            </a:r>
            <a:r>
              <a:rPr lang="en-US" sz="1100" spc="-5" dirty="0" smtClean="0">
                <a:solidFill>
                  <a:srgbClr val="475768"/>
                </a:solidFill>
                <a:latin typeface="Calibri"/>
                <a:cs typeface="Calibri"/>
              </a:rPr>
              <a:t>        </a:t>
            </a:r>
            <a:endParaRPr sz="1100" dirty="0">
              <a:latin typeface="Calibri"/>
              <a:cs typeface="Calibri"/>
            </a:endParaRPr>
          </a:p>
          <a:p>
            <a:pPr marL="12700">
              <a:lnSpc>
                <a:spcPts val="1295"/>
              </a:lnSpc>
            </a:pPr>
            <a:r>
              <a:rPr lang="en-US" sz="1100" spc="-5" dirty="0" smtClean="0">
                <a:solidFill>
                  <a:srgbClr val="475768"/>
                </a:solidFill>
                <a:latin typeface="Calibri"/>
                <a:cs typeface="Calibri"/>
              </a:rPr>
              <a:t>Nandidra Gray</a:t>
            </a:r>
            <a:r>
              <a:rPr sz="1100" spc="-5" dirty="0" smtClean="0">
                <a:solidFill>
                  <a:srgbClr val="475768"/>
                </a:solidFill>
                <a:latin typeface="Calibri"/>
                <a:cs typeface="Calibri"/>
              </a:rPr>
              <a:t>,</a:t>
            </a:r>
            <a:r>
              <a:rPr sz="1100" dirty="0" smtClean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100" spc="-20" dirty="0" smtClean="0">
                <a:solidFill>
                  <a:srgbClr val="475768"/>
                </a:solidFill>
                <a:latin typeface="Calibri"/>
                <a:cs typeface="Calibri"/>
              </a:rPr>
              <a:t>TAP/HAP</a:t>
            </a:r>
            <a:r>
              <a:rPr lang="en-US" sz="1100" spc="-20" dirty="0" smtClean="0">
                <a:solidFill>
                  <a:srgbClr val="475768"/>
                </a:solidFill>
                <a:latin typeface="Calibri"/>
                <a:cs typeface="Calibri"/>
              </a:rPr>
              <a:t>                   </a:t>
            </a:r>
            <a:r>
              <a:rPr lang="en-US" sz="1100" spc="-20" dirty="0" smtClean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lang="en-US" sz="1100" spc="-20" dirty="0" smtClean="0">
                <a:solidFill>
                  <a:srgbClr val="475768"/>
                </a:solidFill>
                <a:latin typeface="Calibri"/>
                <a:cs typeface="Calibri"/>
                <a:hlinkClick r:id="rId38"/>
              </a:rPr>
              <a:t>ngray@nhilc.org</a:t>
            </a:r>
            <a:r>
              <a:rPr lang="en-US" sz="1100" spc="-20" dirty="0" smtClean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lang="en-US" sz="1100" spc="-5" dirty="0" smtClean="0">
                <a:solidFill>
                  <a:srgbClr val="475768"/>
                </a:solidFill>
                <a:latin typeface="Calibri"/>
                <a:cs typeface="Calibri"/>
              </a:rPr>
              <a:t>LaToya Foster</a:t>
            </a:r>
            <a:r>
              <a:rPr sz="1100" dirty="0" smtClean="0">
                <a:solidFill>
                  <a:srgbClr val="475768"/>
                </a:solidFill>
                <a:latin typeface="Calibri"/>
                <a:cs typeface="Calibri"/>
              </a:rPr>
              <a:t>,</a:t>
            </a:r>
            <a:r>
              <a:rPr sz="1100" spc="-10" dirty="0" smtClean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100" spc="-5" dirty="0" smtClean="0">
                <a:solidFill>
                  <a:srgbClr val="475768"/>
                </a:solidFill>
                <a:latin typeface="Calibri"/>
                <a:cs typeface="Calibri"/>
              </a:rPr>
              <a:t>TERP</a:t>
            </a:r>
            <a:r>
              <a:rPr lang="en-US" sz="1100" spc="-5" dirty="0" smtClean="0">
                <a:solidFill>
                  <a:srgbClr val="475768"/>
                </a:solidFill>
                <a:latin typeface="Calibri"/>
                <a:cs typeface="Calibri"/>
              </a:rPr>
              <a:t>                           </a:t>
            </a:r>
            <a:r>
              <a:rPr lang="en-US" sz="1100" u="sng" spc="-5" dirty="0" smtClean="0">
                <a:solidFill>
                  <a:srgbClr val="00ABCC"/>
                </a:solidFill>
                <a:uFill>
                  <a:solidFill>
                    <a:srgbClr val="00ABCC"/>
                  </a:solidFill>
                </a:uFill>
                <a:cs typeface="Calibri"/>
                <a:hlinkClick r:id="rId35"/>
              </a:rPr>
              <a:t>lfoster@nhilc.org </a:t>
            </a:r>
            <a:r>
              <a:rPr lang="en-US" sz="1100" spc="-5" dirty="0" smtClean="0">
                <a:solidFill>
                  <a:srgbClr val="475768"/>
                </a:solidFill>
                <a:latin typeface="Calibri"/>
                <a:cs typeface="Calibri"/>
              </a:rPr>
              <a:t>  </a:t>
            </a:r>
            <a:endParaRPr sz="1100" dirty="0" smtClean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200" b="1" spc="-5" dirty="0" smtClean="0">
                <a:solidFill>
                  <a:srgbClr val="475768"/>
                </a:solidFill>
                <a:latin typeface="Calibri"/>
                <a:cs typeface="Calibri"/>
              </a:rPr>
              <a:t>(318)</a:t>
            </a:r>
            <a:r>
              <a:rPr sz="1200" b="1" spc="5" dirty="0" smtClean="0">
                <a:solidFill>
                  <a:srgbClr val="475768"/>
                </a:solidFill>
                <a:latin typeface="Calibri"/>
                <a:cs typeface="Calibri"/>
              </a:rPr>
              <a:t> </a:t>
            </a:r>
            <a:r>
              <a:rPr sz="1200" b="1" spc="-5" dirty="0" smtClean="0">
                <a:solidFill>
                  <a:srgbClr val="475768"/>
                </a:solidFill>
                <a:latin typeface="Calibri"/>
                <a:cs typeface="Calibri"/>
              </a:rPr>
              <a:t>323-4374</a:t>
            </a:r>
            <a:r>
              <a:rPr lang="en-US" sz="1200" b="1" spc="-5" dirty="0" smtClean="0">
                <a:solidFill>
                  <a:srgbClr val="475768"/>
                </a:solidFill>
                <a:latin typeface="Calibri"/>
                <a:cs typeface="Calibri"/>
              </a:rPr>
              <a:t> | </a:t>
            </a:r>
            <a:r>
              <a:rPr lang="en-US" sz="1200" b="1" spc="-20" dirty="0" smtClean="0">
                <a:solidFill>
                  <a:srgbClr val="475768"/>
                </a:solidFill>
                <a:cs typeface="Calibri"/>
              </a:rPr>
              <a:t>Toll-Free</a:t>
            </a:r>
            <a:r>
              <a:rPr lang="en-US" sz="1200" dirty="0" smtClean="0">
                <a:cs typeface="Calibri"/>
              </a:rPr>
              <a:t> </a:t>
            </a:r>
            <a:r>
              <a:rPr sz="1200" b="1" spc="-5" dirty="0" smtClean="0">
                <a:solidFill>
                  <a:srgbClr val="475768"/>
                </a:solidFill>
                <a:latin typeface="Calibri"/>
                <a:cs typeface="Calibri"/>
              </a:rPr>
              <a:t>(800) 428-5505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353801" y="7936643"/>
            <a:ext cx="3886200" cy="536044"/>
          </a:xfrm>
          <a:prstGeom prst="rect">
            <a:avLst/>
          </a:prstGeom>
        </p:spPr>
        <p:txBody>
          <a:bodyPr>
            <a:spAutoFit/>
          </a:bodyPr>
          <a:lstStyle/>
          <a:p>
            <a:pPr marL="19685" lvl="0">
              <a:spcBef>
                <a:spcPts val="1160"/>
              </a:spcBef>
            </a:pPr>
            <a:r>
              <a:rPr lang="en-US" sz="1400" b="1" spc="-5" dirty="0">
                <a:solidFill>
                  <a:srgbClr val="475768"/>
                </a:solidFill>
                <a:cs typeface="Calibri"/>
              </a:rPr>
              <a:t>Monroe Area: Region</a:t>
            </a:r>
            <a:r>
              <a:rPr lang="en-US" sz="1400" b="1" spc="-15" dirty="0">
                <a:solidFill>
                  <a:srgbClr val="475768"/>
                </a:solidFill>
                <a:cs typeface="Calibri"/>
              </a:rPr>
              <a:t> </a:t>
            </a:r>
            <a:r>
              <a:rPr lang="en-US" sz="1400" b="1" dirty="0">
                <a:solidFill>
                  <a:srgbClr val="475768"/>
                </a:solidFill>
                <a:cs typeface="Calibri"/>
              </a:rPr>
              <a:t>8</a:t>
            </a:r>
            <a:endParaRPr lang="en-US" sz="1400" dirty="0">
              <a:solidFill>
                <a:prstClr val="black"/>
              </a:solidFill>
              <a:cs typeface="Calibri"/>
            </a:endParaRPr>
          </a:p>
          <a:p>
            <a:pPr marL="19685" lvl="0">
              <a:spcBef>
                <a:spcPts val="114"/>
              </a:spcBef>
            </a:pPr>
            <a:r>
              <a:rPr lang="en-US" sz="1400" i="1" u="heavy" spc="-5" dirty="0">
                <a:solidFill>
                  <a:srgbClr val="484429"/>
                </a:solidFill>
                <a:uFill>
                  <a:solidFill>
                    <a:srgbClr val="484429"/>
                  </a:solidFill>
                </a:uFill>
                <a:cs typeface="Calibri"/>
              </a:rPr>
              <a:t>New Horizons Independent Living</a:t>
            </a:r>
            <a:r>
              <a:rPr lang="en-US" sz="1400" i="1" u="heavy" spc="-35" dirty="0">
                <a:solidFill>
                  <a:srgbClr val="484429"/>
                </a:solidFill>
                <a:uFill>
                  <a:solidFill>
                    <a:srgbClr val="484429"/>
                  </a:solidFill>
                </a:uFill>
                <a:cs typeface="Calibri"/>
              </a:rPr>
              <a:t> </a:t>
            </a:r>
            <a:r>
              <a:rPr lang="en-US" sz="1400" i="1" u="heavy" spc="-5" dirty="0">
                <a:solidFill>
                  <a:srgbClr val="484429"/>
                </a:solidFill>
                <a:uFill>
                  <a:solidFill>
                    <a:srgbClr val="484429"/>
                  </a:solidFill>
                </a:uFill>
                <a:cs typeface="Calibri"/>
              </a:rPr>
              <a:t>Center</a:t>
            </a:r>
            <a:endParaRPr lang="en-US" sz="1400" dirty="0">
              <a:solidFill>
                <a:prstClr val="black"/>
              </a:solidFill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</TotalTime>
  <Words>1164</Words>
  <Application>Microsoft Office PowerPoint</Application>
  <PresentationFormat>Custom</PresentationFormat>
  <Paragraphs>158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Regional Service Centers</vt:lpstr>
      <vt:lpstr>Regional Service Centers  by Parish</vt:lpstr>
      <vt:lpstr>Regional Service Centers  Staff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LCD_Regional_Service_Centers (Template)</dc:title>
  <cp:lastModifiedBy>Brittany Welch</cp:lastModifiedBy>
  <cp:revision>16</cp:revision>
  <cp:lastPrinted>2023-06-08T13:58:06Z</cp:lastPrinted>
  <dcterms:created xsi:type="dcterms:W3CDTF">2023-05-26T14:09:31Z</dcterms:created>
  <dcterms:modified xsi:type="dcterms:W3CDTF">2024-02-16T14:56:27Z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2022-11-14T00:00:00Z</vt:filetime>
  </property>
  <property fmtid="{D5CDD505-2E9C-101B-9397-08002B2CF9AE}" pid="3" name="Creator">
    <vt:lpwstr>Google</vt:lpwstr>
  </property>
  <property fmtid="{D5CDD505-2E9C-101B-9397-08002B2CF9AE}" pid="4" name="LastSaved">
    <vt:filetime>2023-05-26T00:00:00Z</vt:filetime>
  </property>
</Properties>
</file>