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332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7576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7576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7576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054772"/>
            <a:ext cx="7772400" cy="1003935"/>
          </a:xfrm>
          <a:custGeom>
            <a:avLst/>
            <a:gdLst/>
            <a:ahLst/>
            <a:cxnLst/>
            <a:rect l="l" t="t" r="r" b="b"/>
            <a:pathLst>
              <a:path w="7772400" h="1003934">
                <a:moveTo>
                  <a:pt x="0" y="0"/>
                </a:moveTo>
                <a:lnTo>
                  <a:pt x="7772384" y="0"/>
                </a:lnTo>
                <a:lnTo>
                  <a:pt x="7772384" y="1003608"/>
                </a:lnTo>
                <a:lnTo>
                  <a:pt x="0" y="1003608"/>
                </a:lnTo>
                <a:lnTo>
                  <a:pt x="0" y="0"/>
                </a:lnTo>
                <a:close/>
              </a:path>
            </a:pathLst>
          </a:custGeom>
          <a:solidFill>
            <a:srgbClr val="E2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97762" y="821821"/>
            <a:ext cx="363347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7576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hyperlink" Target="https://www.slic-la.org/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://ldh.la.gov/index.cfm/page/318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hyperlink" Target="mailto:lcd@l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ffiliatedblind.org/" TargetMode="External"/><Relationship Id="rId11" Type="http://schemas.openxmlformats.org/officeDocument/2006/relationships/hyperlink" Target="http://www.nhilc.org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hyperlink" Target="https://www.lighthouselouisiana.org/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2.png"/><Relationship Id="rId21" Type="http://schemas.openxmlformats.org/officeDocument/2006/relationships/hyperlink" Target="http://ldh.la.gov/index.cfm/page/318" TargetMode="External"/><Relationship Id="rId7" Type="http://schemas.openxmlformats.org/officeDocument/2006/relationships/image" Target="../media/image16.png"/><Relationship Id="rId12" Type="http://schemas.openxmlformats.org/officeDocument/2006/relationships/hyperlink" Target="http://www.nhilc.org/" TargetMode="External"/><Relationship Id="rId17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hyperlink" Target="mailto:lcd@l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ffiliatedblind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15.png"/><Relationship Id="rId15" Type="http://schemas.openxmlformats.org/officeDocument/2006/relationships/image" Target="../media/image19.png"/><Relationship Id="rId10" Type="http://schemas.openxmlformats.org/officeDocument/2006/relationships/hyperlink" Target="https://www.slic-la.org/" TargetMode="External"/><Relationship Id="rId19" Type="http://schemas.openxmlformats.org/officeDocument/2006/relationships/image" Target="../media/image20.png"/><Relationship Id="rId4" Type="http://schemas.openxmlformats.org/officeDocument/2006/relationships/hyperlink" Target="https://www.lighthouselouisiana.org/" TargetMode="External"/><Relationship Id="rId9" Type="http://schemas.openxmlformats.org/officeDocument/2006/relationships/image" Target="../media/image18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jlemar@lighthouselouisiana.org" TargetMode="External"/><Relationship Id="rId13" Type="http://schemas.openxmlformats.org/officeDocument/2006/relationships/hyperlink" Target="mailto:christines@affiliatedblind.org" TargetMode="External"/><Relationship Id="rId18" Type="http://schemas.openxmlformats.org/officeDocument/2006/relationships/hyperlink" Target="mailto:kaylac@slic-la.org" TargetMode="External"/><Relationship Id="rId26" Type="http://schemas.openxmlformats.org/officeDocument/2006/relationships/hyperlink" Target="mailto:kzangla@nhilc.org" TargetMode="External"/><Relationship Id="rId3" Type="http://schemas.openxmlformats.org/officeDocument/2006/relationships/image" Target="../media/image2.png"/><Relationship Id="rId21" Type="http://schemas.openxmlformats.org/officeDocument/2006/relationships/hyperlink" Target="mailto:mona@slic-la.org" TargetMode="External"/><Relationship Id="rId34" Type="http://schemas.openxmlformats.org/officeDocument/2006/relationships/image" Target="../media/image30.png"/><Relationship Id="rId7" Type="http://schemas.openxmlformats.org/officeDocument/2006/relationships/hyperlink" Target="mailto:efussell@lighthouselouisiana.org" TargetMode="External"/><Relationship Id="rId12" Type="http://schemas.openxmlformats.org/officeDocument/2006/relationships/hyperlink" Target="mailto:lynnb@affiliatedblind.org" TargetMode="External"/><Relationship Id="rId17" Type="http://schemas.openxmlformats.org/officeDocument/2006/relationships/hyperlink" Target="mailto:danielle@slic-la.org" TargetMode="External"/><Relationship Id="rId25" Type="http://schemas.openxmlformats.org/officeDocument/2006/relationships/hyperlink" Target="mailto:afields@nhilc.org" TargetMode="External"/><Relationship Id="rId33" Type="http://schemas.openxmlformats.org/officeDocument/2006/relationships/image" Target="../media/image29.png"/><Relationship Id="rId38" Type="http://schemas.openxmlformats.org/officeDocument/2006/relationships/hyperlink" Target="mailto:ngray@nhilc.org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paige@slic.-la.org" TargetMode="External"/><Relationship Id="rId20" Type="http://schemas.openxmlformats.org/officeDocument/2006/relationships/hyperlink" Target="mailto:phillip@slic-la.org" TargetMode="External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dbudgewater@lighthouselouisiana.org" TargetMode="External"/><Relationship Id="rId11" Type="http://schemas.openxmlformats.org/officeDocument/2006/relationships/hyperlink" Target="mailto:srobinson@lighthouselouisiana.org" TargetMode="External"/><Relationship Id="rId24" Type="http://schemas.openxmlformats.org/officeDocument/2006/relationships/hyperlink" Target="mailto:pyoruw@nhilc.org" TargetMode="External"/><Relationship Id="rId32" Type="http://schemas.openxmlformats.org/officeDocument/2006/relationships/image" Target="../media/image28.png"/><Relationship Id="rId37" Type="http://schemas.openxmlformats.org/officeDocument/2006/relationships/hyperlink" Target="mailto:gdean@nhilc.org" TargetMode="External"/><Relationship Id="rId5" Type="http://schemas.openxmlformats.org/officeDocument/2006/relationships/image" Target="../media/image22.png"/><Relationship Id="rId15" Type="http://schemas.openxmlformats.org/officeDocument/2006/relationships/hyperlink" Target="mailto:mitch@slic-la.org" TargetMode="External"/><Relationship Id="rId23" Type="http://schemas.openxmlformats.org/officeDocument/2006/relationships/hyperlink" Target="mailto:shannon@slic-la.org" TargetMode="External"/><Relationship Id="rId28" Type="http://schemas.openxmlformats.org/officeDocument/2006/relationships/image" Target="../media/image24.png"/><Relationship Id="rId36" Type="http://schemas.openxmlformats.org/officeDocument/2006/relationships/hyperlink" Target="mailto:mitchiddins@nhilc.org" TargetMode="External"/><Relationship Id="rId10" Type="http://schemas.openxmlformats.org/officeDocument/2006/relationships/hyperlink" Target="mailto:dmoore@lighthouselouisiana.org" TargetMode="External"/><Relationship Id="rId19" Type="http://schemas.openxmlformats.org/officeDocument/2006/relationships/hyperlink" Target="mailto:rdartez@slic-la.org" TargetMode="External"/><Relationship Id="rId31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hyperlink" Target="mailto:bholland@lighthouselouisiana.org" TargetMode="External"/><Relationship Id="rId14" Type="http://schemas.openxmlformats.org/officeDocument/2006/relationships/hyperlink" Target="mailto:eileenl@affiliatedblind.org" TargetMode="External"/><Relationship Id="rId22" Type="http://schemas.openxmlformats.org/officeDocument/2006/relationships/hyperlink" Target="mailto:allison@slic-la.org" TargetMode="External"/><Relationship Id="rId27" Type="http://schemas.openxmlformats.org/officeDocument/2006/relationships/image" Target="../media/image23.png"/><Relationship Id="rId30" Type="http://schemas.openxmlformats.org/officeDocument/2006/relationships/image" Target="../media/image26.png"/><Relationship Id="rId35" Type="http://schemas.openxmlformats.org/officeDocument/2006/relationships/hyperlink" Target="mailto:lfoster@nhil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1441" y="453079"/>
            <a:ext cx="36741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475768"/>
                </a:solidFill>
                <a:latin typeface="Calibri"/>
                <a:cs typeface="Calibri"/>
              </a:rPr>
              <a:t>Louisiana Commission </a:t>
            </a:r>
            <a:r>
              <a:rPr sz="2000" b="1" spc="-15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2000" b="1" spc="-5" dirty="0">
                <a:solidFill>
                  <a:srgbClr val="475768"/>
                </a:solidFill>
                <a:latin typeface="Calibri"/>
                <a:cs typeface="Calibri"/>
              </a:rPr>
              <a:t>the</a:t>
            </a:r>
            <a:r>
              <a:rPr sz="2000" b="1" spc="-5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75768"/>
                </a:solidFill>
                <a:latin typeface="Calibri"/>
                <a:cs typeface="Calibri"/>
              </a:rPr>
              <a:t>Deaf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71441" y="753821"/>
            <a:ext cx="36334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Regional </a:t>
            </a:r>
            <a:r>
              <a:rPr spc="-5" dirty="0"/>
              <a:t>Service</a:t>
            </a:r>
            <a:r>
              <a:rPr spc="-40" dirty="0"/>
              <a:t> </a:t>
            </a:r>
            <a:r>
              <a:rPr spc="-20" dirty="0"/>
              <a:t>Centers</a:t>
            </a:r>
          </a:p>
        </p:txBody>
      </p:sp>
      <p:sp>
        <p:nvSpPr>
          <p:cNvPr id="4" name="object 4"/>
          <p:cNvSpPr/>
          <p:nvPr/>
        </p:nvSpPr>
        <p:spPr>
          <a:xfrm>
            <a:off x="434182" y="436139"/>
            <a:ext cx="2609630" cy="2444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4253" y="9609885"/>
            <a:ext cx="31750" cy="12700"/>
          </a:xfrm>
          <a:custGeom>
            <a:avLst/>
            <a:gdLst/>
            <a:ahLst/>
            <a:cxnLst/>
            <a:rect l="l" t="t" r="r" b="b"/>
            <a:pathLst>
              <a:path w="31750" h="12700">
                <a:moveTo>
                  <a:pt x="0" y="0"/>
                </a:moveTo>
                <a:lnTo>
                  <a:pt x="31556" y="0"/>
                </a:lnTo>
                <a:lnTo>
                  <a:pt x="31556" y="12572"/>
                </a:lnTo>
                <a:lnTo>
                  <a:pt x="0" y="12572"/>
                </a:lnTo>
                <a:lnTo>
                  <a:pt x="0" y="0"/>
                </a:lnTo>
                <a:close/>
              </a:path>
            </a:pathLst>
          </a:custGeom>
          <a:solidFill>
            <a:srgbClr val="4757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89723" y="9322447"/>
            <a:ext cx="1079618" cy="307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238547"/>
            <a:ext cx="7769859" cy="0"/>
          </a:xfrm>
          <a:custGeom>
            <a:avLst/>
            <a:gdLst/>
            <a:ahLst/>
            <a:cxnLst/>
            <a:rect l="l" t="t" r="r" b="b"/>
            <a:pathLst>
              <a:path w="7769859">
                <a:moveTo>
                  <a:pt x="0" y="0"/>
                </a:moveTo>
                <a:lnTo>
                  <a:pt x="7769236" y="0"/>
                </a:lnTo>
              </a:path>
            </a:pathLst>
          </a:custGeom>
          <a:ln w="28574">
            <a:solidFill>
              <a:srgbClr val="475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484395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368" y="0"/>
                </a:lnTo>
              </a:path>
            </a:pathLst>
          </a:custGeom>
          <a:ln w="28574">
            <a:solidFill>
              <a:srgbClr val="475768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11" y="7706404"/>
            <a:ext cx="7766050" cy="0"/>
          </a:xfrm>
          <a:custGeom>
            <a:avLst/>
            <a:gdLst/>
            <a:ahLst/>
            <a:cxnLst/>
            <a:rect l="l" t="t" r="r" b="b"/>
            <a:pathLst>
              <a:path w="7766050">
                <a:moveTo>
                  <a:pt x="0" y="0"/>
                </a:moveTo>
                <a:lnTo>
                  <a:pt x="7765571" y="0"/>
                </a:lnTo>
              </a:path>
            </a:pathLst>
          </a:custGeom>
          <a:ln w="28574">
            <a:solidFill>
              <a:srgbClr val="475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11" y="8951506"/>
            <a:ext cx="7766050" cy="0"/>
          </a:xfrm>
          <a:custGeom>
            <a:avLst/>
            <a:gdLst/>
            <a:ahLst/>
            <a:cxnLst/>
            <a:rect l="l" t="t" r="r" b="b"/>
            <a:pathLst>
              <a:path w="7766050">
                <a:moveTo>
                  <a:pt x="0" y="0"/>
                </a:moveTo>
                <a:lnTo>
                  <a:pt x="7765571" y="0"/>
                </a:lnTo>
              </a:path>
            </a:pathLst>
          </a:custGeom>
          <a:ln w="28574">
            <a:solidFill>
              <a:srgbClr val="475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942994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368" y="0"/>
                </a:lnTo>
              </a:path>
            </a:pathLst>
          </a:custGeom>
          <a:ln w="28574">
            <a:solidFill>
              <a:srgbClr val="475768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5103" y="4226445"/>
            <a:ext cx="3260090" cy="12103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Baton Rouge/Covington Area: Regions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2 &amp;</a:t>
            </a: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Lighthouse </a:t>
            </a: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Louisiana</a:t>
            </a:r>
            <a:endParaRPr sz="1100">
              <a:latin typeface="Calibri"/>
              <a:cs typeface="Calibri"/>
            </a:endParaRPr>
          </a:p>
          <a:p>
            <a:pPr marL="12700" marR="748665">
              <a:lnSpc>
                <a:spcPct val="107000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One American Place, 301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Main St,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Ste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150 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Baton Rouge,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LA 70825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(225)</a:t>
            </a:r>
            <a:r>
              <a:rPr sz="1100" spc="-3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529-2749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(888) 792-0163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VP (225) 224-3147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4"/>
              </a:rPr>
              <a:t>lighthouselouisiana.org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100" dirty="0">
                <a:solidFill>
                  <a:srgbClr val="00ABCC"/>
                </a:solidFill>
                <a:latin typeface="Calibri"/>
                <a:cs typeface="Calibri"/>
              </a:rPr>
              <a:t>|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5125" y="4351458"/>
            <a:ext cx="128229" cy="125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7013" y="5534411"/>
            <a:ext cx="2700655" cy="9823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-20" dirty="0">
                <a:solidFill>
                  <a:srgbClr val="475768"/>
                </a:solidFill>
                <a:latin typeface="Calibri"/>
                <a:cs typeface="Calibri"/>
              </a:rPr>
              <a:t>Lafayette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 Parish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Affiliated Blind of La. </a:t>
            </a:r>
            <a:r>
              <a:rPr sz="1100" i="1" spc="-15" dirty="0">
                <a:solidFill>
                  <a:srgbClr val="475768"/>
                </a:solidFill>
                <a:latin typeface="Calibri"/>
                <a:cs typeface="Calibri"/>
              </a:rPr>
              <a:t>Training</a:t>
            </a:r>
            <a:r>
              <a:rPr sz="1100" i="1" spc="-4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409 </a:t>
            </a:r>
            <a:r>
              <a:rPr sz="1100" spc="-60" dirty="0">
                <a:solidFill>
                  <a:srgbClr val="475768"/>
                </a:solidFill>
                <a:latin typeface="Calibri"/>
                <a:cs typeface="Calibri"/>
              </a:rPr>
              <a:t>W.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St. Mary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Boulevard,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Lafayette,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LA 70506  (337) 234-6492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VP (337)</a:t>
            </a:r>
            <a:r>
              <a:rPr sz="1100" spc="-3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205-0500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6"/>
              </a:rPr>
              <a:t>affiliatedblind.org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3578" y="5638699"/>
            <a:ext cx="125399" cy="1253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1962" y="2971119"/>
            <a:ext cx="3013710" cy="9823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New Orleans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Regions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1 &amp;</a:t>
            </a:r>
            <a:r>
              <a:rPr sz="1400" b="1" spc="-2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Lighthouse </a:t>
            </a: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Louisiana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123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State Street,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New Orleans, LA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70118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(504) 899-4501 ext. 255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(888) 792-0163</a:t>
            </a:r>
            <a:r>
              <a:rPr sz="1100" spc="-2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VP (504) 229-0945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</a:t>
            </a:r>
            <a:r>
              <a:rPr sz="1100" spc="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4"/>
              </a:rPr>
              <a:t>lighthouselouisiana.org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4184" y="3073621"/>
            <a:ext cx="125260" cy="1252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942" y="3073621"/>
            <a:ext cx="125260" cy="1252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0943" y="7798172"/>
            <a:ext cx="125399" cy="1253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56226" y="2985544"/>
            <a:ext cx="3136265" cy="9823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Alexandria Area: Region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 6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New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Horizons Independent </a:t>
            </a: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Living</a:t>
            </a:r>
            <a:r>
              <a:rPr sz="1100" i="1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3717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Government Street, Suite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7, Alexandria, LA</a:t>
            </a:r>
            <a:r>
              <a:rPr sz="1100" spc="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71302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(318) 484-3596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(888) 361-3596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1"/>
              </a:rPr>
              <a:t>nhilc.org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57914" y="3082692"/>
            <a:ext cx="125260" cy="1252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56350" y="4316672"/>
            <a:ext cx="3373120" cy="116141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Shreveport Area: Region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 7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New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Horizons Independent </a:t>
            </a: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Living</a:t>
            </a:r>
            <a:r>
              <a:rPr sz="1100" i="1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  <a:p>
            <a:pPr marL="12700" marR="608965">
              <a:lnSpc>
                <a:spcPct val="107000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1701 North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Market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Street, Shreveport,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LA 71107  (318) 671-8131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(877) 219-7327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VP (318) 459-9233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Interpreter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Call or </a:t>
            </a:r>
            <a:r>
              <a:rPr sz="1100" spc="-30" dirty="0">
                <a:solidFill>
                  <a:srgbClr val="475768"/>
                </a:solidFill>
                <a:latin typeface="Calibri"/>
                <a:cs typeface="Calibri"/>
              </a:rPr>
              <a:t>Text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(318) 402-7313  </a:t>
            </a: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1"/>
              </a:rPr>
              <a:t>nhilc.org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057914" y="4424907"/>
            <a:ext cx="125399" cy="12539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296775" y="5518735"/>
            <a:ext cx="2780665" cy="9823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Monroe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New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Horizons Independent </a:t>
            </a: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Living</a:t>
            </a:r>
            <a:r>
              <a:rPr sz="1100" i="1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1401 Hudson Lane,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Suite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200,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Monroe,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LA</a:t>
            </a:r>
            <a:r>
              <a:rPr sz="1100" spc="-2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71201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(318) 323-4374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(800)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428-5505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1"/>
              </a:rPr>
              <a:t>nhilc.org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081964" y="5618648"/>
            <a:ext cx="125260" cy="1252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0954" y="4333768"/>
            <a:ext cx="125399" cy="12539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71441" y="1241857"/>
            <a:ext cx="3797300" cy="150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Use the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information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below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to contact your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local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Region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Service 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Center (RSC).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They manage the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distribution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of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equipment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and 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services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Louisiana Commission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Deaf.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regional 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map on the left can be used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help identify which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center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is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closest  to you. Give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them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call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set up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appointment.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Calibri"/>
              <a:cs typeface="Calibri"/>
            </a:endParaRPr>
          </a:p>
          <a:p>
            <a:pPr marL="697230" marR="12700">
              <a:lnSpc>
                <a:spcPct val="100000"/>
              </a:lnSpc>
              <a:spcBef>
                <a:spcPts val="5"/>
              </a:spcBef>
            </a:pP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Are you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provider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or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organization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in need of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ASL 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interpreter? Regional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Service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Center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staff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can help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you 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schedule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interpreter for your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D/deaf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 patients.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88116" y="2310228"/>
            <a:ext cx="482409" cy="36297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78453" y="2057681"/>
            <a:ext cx="78916" cy="789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65573" y="6629779"/>
            <a:ext cx="2496820" cy="20643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265"/>
              </a:spcBef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Acadiana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38735">
              <a:lnSpc>
                <a:spcPct val="100000"/>
              </a:lnSpc>
              <a:spcBef>
                <a:spcPts val="130"/>
              </a:spcBef>
            </a:pP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Southwest </a:t>
            </a: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Louisiana Independence</a:t>
            </a:r>
            <a:r>
              <a:rPr sz="1100" i="1" spc="-3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  <a:p>
            <a:pPr marL="38735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216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La Rue France,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Lafayette,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LA</a:t>
            </a:r>
            <a:r>
              <a:rPr sz="1100" spc="-3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70508</a:t>
            </a:r>
            <a:endParaRPr sz="1100">
              <a:latin typeface="Calibri"/>
              <a:cs typeface="Calibri"/>
            </a:endParaRPr>
          </a:p>
          <a:p>
            <a:pPr marL="38735">
              <a:lnSpc>
                <a:spcPct val="100000"/>
              </a:lnSpc>
              <a:spcBef>
                <a:spcPts val="8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(337) 269-0027 </a:t>
            </a:r>
            <a:r>
              <a:rPr sz="1400" dirty="0">
                <a:latin typeface="Arial"/>
                <a:cs typeface="Arial"/>
              </a:rPr>
              <a:t>|</a:t>
            </a:r>
            <a:r>
              <a:rPr sz="1400" spc="280" dirty="0">
                <a:latin typeface="Arial"/>
                <a:cs typeface="Arial"/>
              </a:rPr>
              <a:t> </a:t>
            </a: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8"/>
              </a:rPr>
              <a:t>slic-la.org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Lake </a:t>
            </a: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Charles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35"/>
              </a:spcBef>
            </a:pP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Southwest </a:t>
            </a:r>
            <a:r>
              <a:rPr sz="1100" i="1" spc="-5" dirty="0">
                <a:solidFill>
                  <a:srgbClr val="475768"/>
                </a:solidFill>
                <a:latin typeface="Calibri"/>
                <a:cs typeface="Calibri"/>
              </a:rPr>
              <a:t>Louisiana Independence </a:t>
            </a:r>
            <a:r>
              <a:rPr sz="1100" i="1" spc="-10" dirty="0">
                <a:solidFill>
                  <a:srgbClr val="475768"/>
                </a:solidFill>
                <a:latin typeface="Calibri"/>
                <a:cs typeface="Calibri"/>
              </a:rPr>
              <a:t>Center 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4320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Lake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Street,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Lake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Charles, LA 70605  (337) 477-7194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(833) 600-5766</a:t>
            </a:r>
            <a:r>
              <a:rPr sz="1100" spc="-4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VP (337) 214-0223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|</a:t>
            </a:r>
            <a:r>
              <a:rPr sz="1100" spc="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8"/>
              </a:rPr>
              <a:t>slic-la.org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0953" y="6719489"/>
            <a:ext cx="125399" cy="12539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6605762"/>
            <a:ext cx="7757159" cy="0"/>
          </a:xfrm>
          <a:custGeom>
            <a:avLst/>
            <a:gdLst/>
            <a:ahLst/>
            <a:cxnLst/>
            <a:rect l="l" t="t" r="r" b="b"/>
            <a:pathLst>
              <a:path w="7757159">
                <a:moveTo>
                  <a:pt x="0" y="0"/>
                </a:moveTo>
                <a:lnTo>
                  <a:pt x="7756710" y="0"/>
                </a:lnTo>
              </a:path>
            </a:pathLst>
          </a:custGeom>
          <a:ln w="28574">
            <a:solidFill>
              <a:srgbClr val="475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16598" y="9315688"/>
            <a:ext cx="5216525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If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you have any questions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about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Louisiana Commission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Deaf,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please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contact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us</a:t>
            </a:r>
            <a:r>
              <a:rPr sz="1100" spc="6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b="1" u="sng" spc="-5" dirty="0">
                <a:solidFill>
                  <a:srgbClr val="20243D"/>
                </a:solidFill>
                <a:uFill>
                  <a:solidFill>
                    <a:srgbClr val="20243D"/>
                  </a:solidFill>
                </a:uFill>
                <a:latin typeface="Calibri"/>
                <a:cs typeface="Calibri"/>
                <a:hlinkClick r:id="rId20"/>
              </a:rPr>
              <a:t>lcd@la.gov</a:t>
            </a:r>
            <a:r>
              <a:rPr sz="1100" b="1" spc="-5" dirty="0">
                <a:solidFill>
                  <a:srgbClr val="20243D"/>
                </a:solidFill>
                <a:latin typeface="Calibri"/>
                <a:cs typeface="Calibri"/>
                <a:hlinkClick r:id="rId20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or </a:t>
            </a:r>
            <a:r>
              <a:rPr sz="1100" b="1" spc="-5" dirty="0">
                <a:solidFill>
                  <a:srgbClr val="20243D"/>
                </a:solidFill>
                <a:latin typeface="Calibri"/>
                <a:cs typeface="Calibri"/>
              </a:rPr>
              <a:t>1-800-256-1523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.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Visit us online at</a:t>
            </a:r>
            <a:r>
              <a:rPr sz="1100" spc="2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b="1" u="sng" spc="-10" dirty="0">
                <a:solidFill>
                  <a:srgbClr val="20243D"/>
                </a:solidFill>
                <a:uFill>
                  <a:solidFill>
                    <a:srgbClr val="20243D"/>
                  </a:solidFill>
                </a:uFill>
                <a:latin typeface="Calibri"/>
                <a:cs typeface="Calibri"/>
                <a:hlinkClick r:id="rId21"/>
              </a:rPr>
              <a:t>ldh.la.gov/index.cfm/page/318</a:t>
            </a:r>
            <a:r>
              <a:rPr sz="1100" b="1" spc="-10" dirty="0">
                <a:solidFill>
                  <a:srgbClr val="00ABCC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6559" y="196943"/>
            <a:ext cx="36741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475768"/>
                </a:solidFill>
                <a:latin typeface="Calibri"/>
                <a:cs typeface="Calibri"/>
              </a:rPr>
              <a:t>Louisiana Commission </a:t>
            </a:r>
            <a:r>
              <a:rPr sz="2000" b="1" spc="-15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2000" b="1" spc="-5" dirty="0">
                <a:solidFill>
                  <a:srgbClr val="475768"/>
                </a:solidFill>
                <a:latin typeface="Calibri"/>
                <a:cs typeface="Calibri"/>
              </a:rPr>
              <a:t>the</a:t>
            </a:r>
            <a:r>
              <a:rPr sz="2000" b="1" spc="-5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75768"/>
                </a:solidFill>
                <a:latin typeface="Calibri"/>
                <a:cs typeface="Calibri"/>
              </a:rPr>
              <a:t>Deaf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7762" y="497685"/>
            <a:ext cx="363347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7445" marR="5080" indent="-11353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Regional </a:t>
            </a:r>
            <a:r>
              <a:rPr spc="-5" dirty="0"/>
              <a:t>Service </a:t>
            </a:r>
            <a:r>
              <a:rPr spc="-20" dirty="0"/>
              <a:t>Centers  </a:t>
            </a:r>
            <a:r>
              <a:rPr spc="-10" dirty="0"/>
              <a:t>by</a:t>
            </a:r>
            <a:r>
              <a:rPr spc="-15" dirty="0"/>
              <a:t> Parish</a:t>
            </a:r>
          </a:p>
        </p:txBody>
      </p:sp>
      <p:sp>
        <p:nvSpPr>
          <p:cNvPr id="4" name="object 4"/>
          <p:cNvSpPr/>
          <p:nvPr/>
        </p:nvSpPr>
        <p:spPr>
          <a:xfrm>
            <a:off x="434183" y="436140"/>
            <a:ext cx="2609635" cy="2444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4253" y="9609885"/>
            <a:ext cx="31750" cy="12700"/>
          </a:xfrm>
          <a:custGeom>
            <a:avLst/>
            <a:gdLst/>
            <a:ahLst/>
            <a:cxnLst/>
            <a:rect l="l" t="t" r="r" b="b"/>
            <a:pathLst>
              <a:path w="31750" h="12700">
                <a:moveTo>
                  <a:pt x="0" y="0"/>
                </a:moveTo>
                <a:lnTo>
                  <a:pt x="31556" y="0"/>
                </a:lnTo>
                <a:lnTo>
                  <a:pt x="31556" y="12572"/>
                </a:lnTo>
                <a:lnTo>
                  <a:pt x="0" y="12572"/>
                </a:lnTo>
                <a:lnTo>
                  <a:pt x="0" y="0"/>
                </a:lnTo>
                <a:close/>
              </a:path>
            </a:pathLst>
          </a:custGeom>
          <a:solidFill>
            <a:srgbClr val="4757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89736" y="9322466"/>
            <a:ext cx="1079620" cy="307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238547"/>
            <a:ext cx="7769859" cy="0"/>
          </a:xfrm>
          <a:custGeom>
            <a:avLst/>
            <a:gdLst/>
            <a:ahLst/>
            <a:cxnLst/>
            <a:rect l="l" t="t" r="r" b="b"/>
            <a:pathLst>
              <a:path w="7769859">
                <a:moveTo>
                  <a:pt x="0" y="0"/>
                </a:moveTo>
                <a:lnTo>
                  <a:pt x="7769252" y="0"/>
                </a:lnTo>
              </a:path>
            </a:pathLst>
          </a:custGeom>
          <a:ln w="28574">
            <a:solidFill>
              <a:srgbClr val="475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484395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384" y="0"/>
                </a:lnTo>
              </a:path>
            </a:pathLst>
          </a:custGeom>
          <a:ln w="28574">
            <a:solidFill>
              <a:srgbClr val="475768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11" y="7831754"/>
            <a:ext cx="7750175" cy="45720"/>
          </a:xfrm>
          <a:custGeom>
            <a:avLst/>
            <a:gdLst/>
            <a:ahLst/>
            <a:cxnLst/>
            <a:rect l="l" t="t" r="r" b="b"/>
            <a:pathLst>
              <a:path w="7750175" h="45720">
                <a:moveTo>
                  <a:pt x="0" y="45678"/>
                </a:moveTo>
                <a:lnTo>
                  <a:pt x="7749914" y="0"/>
                </a:lnTo>
              </a:path>
            </a:pathLst>
          </a:custGeom>
          <a:ln w="28574">
            <a:solidFill>
              <a:srgbClr val="475768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9046586"/>
            <a:ext cx="7757159" cy="0"/>
          </a:xfrm>
          <a:custGeom>
            <a:avLst/>
            <a:gdLst/>
            <a:ahLst/>
            <a:cxnLst/>
            <a:rect l="l" t="t" r="r" b="b"/>
            <a:pathLst>
              <a:path w="7757159">
                <a:moveTo>
                  <a:pt x="0" y="0"/>
                </a:moveTo>
                <a:lnTo>
                  <a:pt x="7756726" y="0"/>
                </a:lnTo>
              </a:path>
            </a:pathLst>
          </a:custGeom>
          <a:ln w="28574">
            <a:solidFill>
              <a:srgbClr val="4757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942994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384" y="0"/>
                </a:lnTo>
              </a:path>
            </a:pathLst>
          </a:custGeom>
          <a:ln w="28574">
            <a:solidFill>
              <a:srgbClr val="475768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1963" y="4234756"/>
            <a:ext cx="3296920" cy="125349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Baton </a:t>
            </a: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Rouge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spc="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i="1" spc="-10" dirty="0">
                <a:solidFill>
                  <a:srgbClr val="00ABCC"/>
                </a:solidFill>
                <a:latin typeface="Calibri"/>
                <a:cs typeface="Calibri"/>
              </a:rPr>
              <a:t>Lighthouse </a:t>
            </a:r>
            <a:r>
              <a:rPr sz="1300" i="1" spc="-5" dirty="0">
                <a:solidFill>
                  <a:srgbClr val="00ABCC"/>
                </a:solidFill>
                <a:latin typeface="Calibri"/>
                <a:cs typeface="Calibri"/>
              </a:rPr>
              <a:t>Louisiana</a:t>
            </a:r>
            <a:endParaRPr sz="13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15"/>
              </a:spcBef>
            </a:pP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Ascension,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East Baton Rouge, East Feliciana,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Iberville,  </a:t>
            </a:r>
            <a:r>
              <a:rPr sz="1200" spc="-15" dirty="0">
                <a:solidFill>
                  <a:srgbClr val="475768"/>
                </a:solidFill>
                <a:latin typeface="Calibri"/>
                <a:cs typeface="Calibri"/>
              </a:rPr>
              <a:t>Pointe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Coupee, </a:t>
            </a:r>
            <a:r>
              <a:rPr sz="1200" spc="-20" dirty="0">
                <a:solidFill>
                  <a:srgbClr val="475768"/>
                </a:solidFill>
                <a:latin typeface="Calibri"/>
                <a:cs typeface="Calibri"/>
              </a:rPr>
              <a:t>West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Baton Rouge, </a:t>
            </a:r>
            <a:r>
              <a:rPr sz="1200" spc="-20" dirty="0">
                <a:solidFill>
                  <a:srgbClr val="475768"/>
                </a:solidFill>
                <a:latin typeface="Calibri"/>
                <a:cs typeface="Calibri"/>
              </a:rPr>
              <a:t>West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Feliciana 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4"/>
              </a:rPr>
              <a:t>lighthouselouisiana.org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4183" y="4333345"/>
            <a:ext cx="125260" cy="1252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1963" y="5487761"/>
            <a:ext cx="2656205" cy="8769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1" spc="-20" dirty="0">
                <a:solidFill>
                  <a:srgbClr val="475768"/>
                </a:solidFill>
                <a:latin typeface="Calibri"/>
                <a:cs typeface="Calibri"/>
              </a:rPr>
              <a:t>Lafayette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spc="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Affiliated Blind of La. </a:t>
            </a:r>
            <a:r>
              <a:rPr sz="1400" i="1" spc="-15" dirty="0">
                <a:solidFill>
                  <a:srgbClr val="00ABCC"/>
                </a:solidFill>
                <a:latin typeface="Calibri"/>
                <a:cs typeface="Calibri"/>
              </a:rPr>
              <a:t>Training</a:t>
            </a:r>
            <a:r>
              <a:rPr sz="1400" i="1" spc="-60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Center</a:t>
            </a:r>
            <a:endParaRPr sz="1400">
              <a:latin typeface="Calibri"/>
              <a:cs typeface="Calibri"/>
            </a:endParaRPr>
          </a:p>
          <a:p>
            <a:pPr marL="12700" marR="1538605">
              <a:lnSpc>
                <a:spcPct val="107000"/>
              </a:lnSpc>
              <a:spcBef>
                <a:spcPts val="25"/>
              </a:spcBef>
            </a:pPr>
            <a:r>
              <a:rPr sz="1200" spc="-15" dirty="0">
                <a:solidFill>
                  <a:srgbClr val="475768"/>
                </a:solidFill>
                <a:latin typeface="Calibri"/>
                <a:cs typeface="Calibri"/>
              </a:rPr>
              <a:t>Lafayette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  </a:t>
            </a: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6"/>
              </a:rPr>
              <a:t>affiliatedblind.org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1828" y="5583699"/>
            <a:ext cx="125260" cy="1252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2588" y="2982829"/>
            <a:ext cx="3362325" cy="123888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New Orleans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Regions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1 &amp;</a:t>
            </a: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i="1" spc="-10" dirty="0">
                <a:solidFill>
                  <a:srgbClr val="00ABCC"/>
                </a:solidFill>
                <a:latin typeface="Calibri"/>
                <a:cs typeface="Calibri"/>
              </a:rPr>
              <a:t>Lighthouse </a:t>
            </a:r>
            <a:r>
              <a:rPr sz="1300" i="1" spc="-5" dirty="0">
                <a:solidFill>
                  <a:srgbClr val="00ABCC"/>
                </a:solidFill>
                <a:latin typeface="Calibri"/>
                <a:cs typeface="Calibri"/>
              </a:rPr>
              <a:t>Louisiana</a:t>
            </a:r>
            <a:endParaRPr sz="1300">
              <a:latin typeface="Calibri"/>
              <a:cs typeface="Calibri"/>
            </a:endParaRPr>
          </a:p>
          <a:p>
            <a:pPr marL="12700" marR="5080">
              <a:lnSpc>
                <a:spcPct val="107100"/>
              </a:lnSpc>
              <a:spcBef>
                <a:spcPts val="10"/>
              </a:spcBef>
            </a:pPr>
            <a:r>
              <a:rPr sz="1200" spc="-15" dirty="0">
                <a:solidFill>
                  <a:srgbClr val="475768"/>
                </a:solidFill>
                <a:latin typeface="Calibri"/>
                <a:cs typeface="Calibri"/>
              </a:rPr>
              <a:t>Jefferson,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Orleans, Plaquemine, St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Bernard 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Assumption,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Lafourche,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St. Charles, St. James, St. John  the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Baptist,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St. </a:t>
            </a:r>
            <a:r>
              <a:rPr sz="1200" spc="-20" dirty="0">
                <a:solidFill>
                  <a:srgbClr val="475768"/>
                </a:solidFill>
                <a:latin typeface="Calibri"/>
                <a:cs typeface="Calibri"/>
              </a:rPr>
              <a:t>Mary, Terrebonne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Parishes  </a:t>
            </a: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4"/>
              </a:rPr>
              <a:t>lighthouselouisiana.org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4184" y="3081646"/>
            <a:ext cx="125399" cy="125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942" y="3081646"/>
            <a:ext cx="125260" cy="1252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1963" y="7903747"/>
            <a:ext cx="3398520" cy="107251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Lake </a:t>
            </a: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Charles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 5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Southwest </a:t>
            </a: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Louisiana Independence</a:t>
            </a:r>
            <a:r>
              <a:rPr sz="1400" i="1" spc="-20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Center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25"/>
              </a:spcBef>
            </a:pP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Allen,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Beauregard,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Calcasieu,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Cameron, </a:t>
            </a:r>
            <a:r>
              <a:rPr sz="1200" spc="-15" dirty="0">
                <a:solidFill>
                  <a:srgbClr val="475768"/>
                </a:solidFill>
                <a:latin typeface="Calibri"/>
                <a:cs typeface="Calibri"/>
              </a:rPr>
              <a:t>Jefferson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Davis 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0"/>
              </a:rPr>
              <a:t>slic-la.org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1545" y="7907304"/>
            <a:ext cx="125260" cy="1252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08326" y="2985158"/>
            <a:ext cx="2953385" cy="107251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Alexandria Area: Region</a:t>
            </a: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New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Horizons Independent </a:t>
            </a: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Living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 Center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Avoyelles,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Catahoula,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Concordia, Grant,</a:t>
            </a:r>
            <a:r>
              <a:rPr sz="1200" spc="-3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LaSalle,</a:t>
            </a:r>
            <a:endParaRPr sz="1200">
              <a:latin typeface="Calibri"/>
              <a:cs typeface="Calibri"/>
            </a:endParaRPr>
          </a:p>
          <a:p>
            <a:pPr marL="12700" marR="979805">
              <a:lnSpc>
                <a:spcPct val="107000"/>
              </a:lnSpc>
            </a:pP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Rapides, </a:t>
            </a:r>
            <a:r>
              <a:rPr sz="1200" spc="-15" dirty="0">
                <a:solidFill>
                  <a:srgbClr val="475768"/>
                </a:solidFill>
                <a:latin typeface="Calibri"/>
                <a:cs typeface="Calibri"/>
              </a:rPr>
              <a:t>Vernon,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Winn Parishes  </a:t>
            </a: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2"/>
              </a:rPr>
              <a:t>nhilc.org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57914" y="3082692"/>
            <a:ext cx="125260" cy="1252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08326" y="4236458"/>
            <a:ext cx="3100705" cy="107251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Shreveport Area: Region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 7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New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Horizons Independent </a:t>
            </a: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Living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Center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25"/>
              </a:spcBef>
            </a:pP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Bienville, </a:t>
            </a:r>
            <a:r>
              <a:rPr sz="1200" spc="-20" dirty="0">
                <a:solidFill>
                  <a:srgbClr val="475768"/>
                </a:solidFill>
                <a:latin typeface="Calibri"/>
                <a:cs typeface="Calibri"/>
              </a:rPr>
              <a:t>Bossier,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Caddo,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Claiborne,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Desoto,  Natchitoches, Red </a:t>
            </a:r>
            <a:r>
              <a:rPr sz="1200" spc="-25" dirty="0">
                <a:solidFill>
                  <a:srgbClr val="475768"/>
                </a:solidFill>
                <a:latin typeface="Calibri"/>
                <a:cs typeface="Calibri"/>
              </a:rPr>
              <a:t>River,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Sabine, </a:t>
            </a:r>
            <a:r>
              <a:rPr sz="1200" spc="-15" dirty="0">
                <a:solidFill>
                  <a:srgbClr val="475768"/>
                </a:solidFill>
                <a:latin typeface="Calibri"/>
                <a:cs typeface="Calibri"/>
              </a:rPr>
              <a:t>Webster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Parishes  </a:t>
            </a: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2"/>
              </a:rPr>
              <a:t>nhilc.org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057914" y="4333345"/>
            <a:ext cx="125260" cy="1252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57914" y="5566918"/>
            <a:ext cx="125260" cy="10629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08326" y="5438527"/>
            <a:ext cx="3092450" cy="236664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Monroe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New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Horizons Independent </a:t>
            </a: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Living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Center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25"/>
              </a:spcBef>
            </a:pP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Caldwell,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East Carroll,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Franklin,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Jackson, Lincoln, 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Madison,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Morehouse,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Ouachita, Richland,</a:t>
            </a:r>
            <a:r>
              <a:rPr sz="1200" spc="-4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475768"/>
                </a:solidFill>
                <a:latin typeface="Calibri"/>
                <a:cs typeface="Calibri"/>
              </a:rPr>
              <a:t>Tensas,</a:t>
            </a:r>
            <a:endParaRPr sz="1200">
              <a:latin typeface="Calibri"/>
              <a:cs typeface="Calibri"/>
            </a:endParaRPr>
          </a:p>
          <a:p>
            <a:pPr marL="12700" marR="1323975">
              <a:lnSpc>
                <a:spcPct val="107000"/>
              </a:lnSpc>
            </a:pP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Union, </a:t>
            </a:r>
            <a:r>
              <a:rPr sz="1200" spc="-20" dirty="0">
                <a:solidFill>
                  <a:srgbClr val="475768"/>
                </a:solidFill>
                <a:latin typeface="Calibri"/>
                <a:cs typeface="Calibri"/>
              </a:rPr>
              <a:t>West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Carroll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Parishes  </a:t>
            </a: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2"/>
              </a:rPr>
              <a:t>nhilc.org</a:t>
            </a:r>
            <a:endParaRPr sz="12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525"/>
              </a:spcBef>
            </a:pP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Covington Area: Region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 9</a:t>
            </a:r>
            <a:endParaRPr sz="14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114"/>
              </a:spcBef>
            </a:pP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Lighthouse </a:t>
            </a: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Louisiana</a:t>
            </a:r>
            <a:endParaRPr sz="1400">
              <a:latin typeface="Calibri"/>
              <a:cs typeface="Calibri"/>
            </a:endParaRPr>
          </a:p>
          <a:p>
            <a:pPr marL="32384" marR="838200">
              <a:lnSpc>
                <a:spcPct val="107000"/>
              </a:lnSpc>
              <a:spcBef>
                <a:spcPts val="25"/>
              </a:spcBef>
            </a:pP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Livingston,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St. Helena, St. </a:t>
            </a:r>
            <a:r>
              <a:rPr sz="1200" spc="-30" dirty="0">
                <a:solidFill>
                  <a:srgbClr val="475768"/>
                </a:solidFill>
                <a:latin typeface="Calibri"/>
                <a:cs typeface="Calibri"/>
              </a:rPr>
              <a:t>Tammany, 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Tangipahoa, Washington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Parishes  </a:t>
            </a: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4"/>
              </a:rPr>
              <a:t>lighthouselouisiana.org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052342" y="6873089"/>
            <a:ext cx="125260" cy="1252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71441" y="1427046"/>
            <a:ext cx="3853815" cy="1426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Use the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information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below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to contact your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local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Region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Service 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Center (RSC).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They manage the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distribution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of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equipment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and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other  services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Louisiana Commission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Deaf.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regional 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map on the left can be used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help identify which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center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is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closest  to you. Give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them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call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set up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appointment.</a:t>
            </a:r>
            <a:endParaRPr sz="1100">
              <a:latin typeface="Calibri"/>
              <a:cs typeface="Calibri"/>
            </a:endParaRPr>
          </a:p>
          <a:p>
            <a:pPr marL="684530" marR="81915">
              <a:lnSpc>
                <a:spcPct val="100000"/>
              </a:lnSpc>
              <a:spcBef>
                <a:spcPts val="465"/>
              </a:spcBef>
            </a:pP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Are you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provider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or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organization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in need of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ASL 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interpreter? Regional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Service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Center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staff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can help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you 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schedule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an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interpreter for your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D/deaf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consumers.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388123" y="2457229"/>
            <a:ext cx="482411" cy="3629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78453" y="2057681"/>
            <a:ext cx="78916" cy="789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52668" y="6770029"/>
            <a:ext cx="3052445" cy="107251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Acadiana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Southwest </a:t>
            </a:r>
            <a:r>
              <a:rPr sz="1400" i="1" spc="-5" dirty="0">
                <a:solidFill>
                  <a:srgbClr val="00ABCC"/>
                </a:solidFill>
                <a:latin typeface="Calibri"/>
                <a:cs typeface="Calibri"/>
              </a:rPr>
              <a:t>Louisiana Independence</a:t>
            </a:r>
            <a:r>
              <a:rPr sz="1400" i="1" spc="-55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400" i="1" spc="-10" dirty="0">
                <a:solidFill>
                  <a:srgbClr val="00ABCC"/>
                </a:solidFill>
                <a:latin typeface="Calibri"/>
                <a:cs typeface="Calibri"/>
              </a:rPr>
              <a:t>Center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Acadia,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Evangeline,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Iberia, St. </a:t>
            </a:r>
            <a:r>
              <a:rPr sz="1200" spc="-20" dirty="0">
                <a:solidFill>
                  <a:srgbClr val="475768"/>
                </a:solidFill>
                <a:latin typeface="Calibri"/>
                <a:cs typeface="Calibri"/>
              </a:rPr>
              <a:t>Landry,</a:t>
            </a:r>
            <a:endParaRPr sz="1200">
              <a:latin typeface="Calibri"/>
              <a:cs typeface="Calibri"/>
            </a:endParaRPr>
          </a:p>
          <a:p>
            <a:pPr marL="12700" marR="1170305">
              <a:lnSpc>
                <a:spcPct val="107000"/>
              </a:lnSpc>
            </a:pP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St. Martin, </a:t>
            </a:r>
            <a:r>
              <a:rPr sz="1200" spc="-10" dirty="0">
                <a:solidFill>
                  <a:srgbClr val="475768"/>
                </a:solidFill>
                <a:latin typeface="Calibri"/>
                <a:cs typeface="Calibri"/>
              </a:rPr>
              <a:t>Vermillion</a:t>
            </a:r>
            <a:r>
              <a:rPr sz="1200" spc="-8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75768"/>
                </a:solidFill>
                <a:latin typeface="Calibri"/>
                <a:cs typeface="Calibri"/>
              </a:rPr>
              <a:t>Parishes  </a:t>
            </a:r>
            <a:r>
              <a:rPr sz="1200" u="heavy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0"/>
              </a:rPr>
              <a:t>slic-la.org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4343" y="6853618"/>
            <a:ext cx="125260" cy="1252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11" y="6697795"/>
            <a:ext cx="7766050" cy="46355"/>
          </a:xfrm>
          <a:custGeom>
            <a:avLst/>
            <a:gdLst/>
            <a:ahLst/>
            <a:cxnLst/>
            <a:rect l="l" t="t" r="r" b="b"/>
            <a:pathLst>
              <a:path w="7766050" h="46354">
                <a:moveTo>
                  <a:pt x="0" y="46303"/>
                </a:moveTo>
                <a:lnTo>
                  <a:pt x="7765572" y="0"/>
                </a:lnTo>
              </a:path>
            </a:pathLst>
          </a:custGeom>
          <a:ln w="28574">
            <a:solidFill>
              <a:srgbClr val="475768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16598" y="9315688"/>
            <a:ext cx="5216525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If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you have any questions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about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Louisiana Commission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the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Deaf,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please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contact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us</a:t>
            </a:r>
            <a:r>
              <a:rPr sz="1100" spc="6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b="1" u="sng" spc="-5" dirty="0">
                <a:solidFill>
                  <a:srgbClr val="20243D"/>
                </a:solidFill>
                <a:uFill>
                  <a:solidFill>
                    <a:srgbClr val="20243D"/>
                  </a:solidFill>
                </a:uFill>
                <a:latin typeface="Calibri"/>
                <a:cs typeface="Calibri"/>
                <a:hlinkClick r:id="rId20"/>
              </a:rPr>
              <a:t>lcd@la.gov</a:t>
            </a:r>
            <a:r>
              <a:rPr sz="1100" b="1" spc="-5" dirty="0">
                <a:solidFill>
                  <a:srgbClr val="20243D"/>
                </a:solidFill>
                <a:latin typeface="Calibri"/>
                <a:cs typeface="Calibri"/>
                <a:hlinkClick r:id="rId20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or </a:t>
            </a:r>
            <a:r>
              <a:rPr sz="1100" b="1" spc="-5" dirty="0">
                <a:solidFill>
                  <a:srgbClr val="20243D"/>
                </a:solidFill>
                <a:latin typeface="Calibri"/>
                <a:cs typeface="Calibri"/>
              </a:rPr>
              <a:t>1-800-256-1523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.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Visit us online at</a:t>
            </a:r>
            <a:r>
              <a:rPr sz="1100" spc="2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b="1" u="sng" spc="-10" dirty="0">
                <a:solidFill>
                  <a:srgbClr val="20243D"/>
                </a:solidFill>
                <a:uFill>
                  <a:solidFill>
                    <a:srgbClr val="20243D"/>
                  </a:solidFill>
                </a:uFill>
                <a:latin typeface="Calibri"/>
                <a:cs typeface="Calibri"/>
                <a:hlinkClick r:id="rId21"/>
              </a:rPr>
              <a:t>ldh.la.gov/index.cfm/page/318</a:t>
            </a:r>
            <a:r>
              <a:rPr sz="1100" b="1" spc="-10" dirty="0">
                <a:solidFill>
                  <a:srgbClr val="00ABCC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6559" y="521078"/>
            <a:ext cx="36741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475768"/>
                </a:solidFill>
                <a:latin typeface="Calibri"/>
                <a:cs typeface="Calibri"/>
              </a:rPr>
              <a:t>Louisiana Commission </a:t>
            </a:r>
            <a:r>
              <a:rPr sz="2000" b="1" spc="-15" dirty="0">
                <a:solidFill>
                  <a:srgbClr val="475768"/>
                </a:solidFill>
                <a:latin typeface="Calibri"/>
                <a:cs typeface="Calibri"/>
              </a:rPr>
              <a:t>for </a:t>
            </a:r>
            <a:r>
              <a:rPr sz="2000" b="1" spc="-5" dirty="0">
                <a:solidFill>
                  <a:srgbClr val="475768"/>
                </a:solidFill>
                <a:latin typeface="Calibri"/>
                <a:cs typeface="Calibri"/>
              </a:rPr>
              <a:t>the</a:t>
            </a:r>
            <a:r>
              <a:rPr sz="2000" b="1" spc="-5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75768"/>
                </a:solidFill>
                <a:latin typeface="Calibri"/>
                <a:cs typeface="Calibri"/>
              </a:rPr>
              <a:t>Deaf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3720" marR="5080" indent="-54165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Regional </a:t>
            </a:r>
            <a:r>
              <a:rPr spc="-5" dirty="0"/>
              <a:t>Service </a:t>
            </a:r>
            <a:r>
              <a:rPr spc="-20" dirty="0"/>
              <a:t>Centers  </a:t>
            </a:r>
            <a:r>
              <a:rPr spc="-15" dirty="0"/>
              <a:t>Staff Information</a:t>
            </a:r>
          </a:p>
        </p:txBody>
      </p:sp>
      <p:sp>
        <p:nvSpPr>
          <p:cNvPr id="4" name="object 4"/>
          <p:cNvSpPr/>
          <p:nvPr/>
        </p:nvSpPr>
        <p:spPr>
          <a:xfrm>
            <a:off x="754900" y="210633"/>
            <a:ext cx="2609635" cy="2444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29034" y="9437164"/>
            <a:ext cx="1079620" cy="307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0619" y="5803021"/>
            <a:ext cx="137099" cy="160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7635" y="1913659"/>
            <a:ext cx="78916" cy="789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7718" y="2631633"/>
            <a:ext cx="2450465" cy="939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New Orleans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Regions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1 &amp; 3 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Baton </a:t>
            </a: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Rouge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2 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Covington Area: Region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9  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Lighthouse </a:t>
            </a: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Louisiana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448" y="3539117"/>
            <a:ext cx="1948110" cy="11253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70">
              <a:lnSpc>
                <a:spcPct val="107000"/>
              </a:lnSpc>
              <a:spcBef>
                <a:spcPts val="100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Dee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Budgewater,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President  </a:t>
            </a:r>
            <a:endParaRPr lang="en-US" sz="1100" spc="-5" dirty="0" smtClean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 marR="26670">
              <a:lnSpc>
                <a:spcPct val="107000"/>
              </a:lnSpc>
              <a:spcBef>
                <a:spcPts val="100"/>
              </a:spcBef>
            </a:pP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Liz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Fussell, BR Services  </a:t>
            </a:r>
            <a:endParaRPr lang="en-US" sz="1100" spc="-5" dirty="0" smtClean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 marR="26670">
              <a:lnSpc>
                <a:spcPct val="107000"/>
              </a:lnSpc>
              <a:spcBef>
                <a:spcPts val="100"/>
              </a:spcBef>
            </a:pPr>
            <a:r>
              <a:rPr sz="1100" dirty="0" smtClean="0">
                <a:solidFill>
                  <a:srgbClr val="475768"/>
                </a:solidFill>
                <a:latin typeface="Calibri"/>
                <a:cs typeface="Calibri"/>
              </a:rPr>
              <a:t>Jenice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Heck,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COO</a:t>
            </a:r>
            <a:endParaRPr sz="1100" dirty="0">
              <a:latin typeface="Calibri"/>
              <a:cs typeface="Calibri"/>
            </a:endParaRPr>
          </a:p>
          <a:p>
            <a:pPr marL="12700" marR="151765">
              <a:lnSpc>
                <a:spcPct val="107000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Brett Holland,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TAP/HAP  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Katelyn Billiot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, </a:t>
            </a:r>
            <a:r>
              <a:rPr sz="1100" spc="-20" dirty="0" smtClean="0">
                <a:solidFill>
                  <a:srgbClr val="475768"/>
                </a:solidFill>
                <a:latin typeface="Calibri"/>
                <a:cs typeface="Calibri"/>
              </a:rPr>
              <a:t>TAP/HAP</a:t>
            </a:r>
            <a:r>
              <a:rPr lang="en-US" sz="1100" spc="-20" dirty="0" smtClean="0">
                <a:solidFill>
                  <a:srgbClr val="475768"/>
                </a:solidFill>
                <a:latin typeface="Calibri"/>
                <a:cs typeface="Calibri"/>
              </a:rPr>
              <a:t>/TERP</a:t>
            </a:r>
          </a:p>
          <a:p>
            <a:pPr marL="12700" marR="151765">
              <a:lnSpc>
                <a:spcPct val="107000"/>
              </a:lnSpc>
            </a:pP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Stacy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Robinson,</a:t>
            </a:r>
            <a:r>
              <a:rPr sz="1100" spc="-7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Accounting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3496" y="3549536"/>
            <a:ext cx="2232660" cy="1104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marR="5080" indent="-12700">
              <a:lnSpc>
                <a:spcPct val="107000"/>
              </a:lnSpc>
              <a:spcBef>
                <a:spcPts val="100"/>
              </a:spcBef>
            </a:pP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6"/>
              </a:rPr>
              <a:t>dbudgewater@lighthouselouisiana.org 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7"/>
              </a:rPr>
              <a:t>efussell@lighthouselouisiana.org</a:t>
            </a:r>
            <a:endParaRPr lang="en-US" sz="1100" dirty="0">
              <a:latin typeface="Calibri"/>
              <a:cs typeface="Calibri"/>
            </a:endParaRPr>
          </a:p>
          <a:p>
            <a:pPr marL="24765" marR="5080" indent="-12700">
              <a:lnSpc>
                <a:spcPct val="107000"/>
              </a:lnSpc>
              <a:spcBef>
                <a:spcPts val="100"/>
              </a:spcBef>
            </a:pP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8"/>
              </a:rPr>
              <a:t>jheck@lighthouselouisiana.org 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9"/>
              </a:rPr>
              <a:t>bholland@lighthouselouisiana.org 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0"/>
              </a:rPr>
              <a:t>d</a:t>
            </a:r>
            <a:r>
              <a:rPr lang="en-US"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0"/>
              </a:rPr>
              <a:t>eafservices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0"/>
              </a:rPr>
              <a:t>@lighthouselouisiana.org 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1"/>
              </a:rPr>
              <a:t>srobinson@lighthouselouisiana.org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9448" y="4640047"/>
            <a:ext cx="3258820" cy="1247777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New Orleans Office (504) 899-4501 </a:t>
            </a:r>
            <a:r>
              <a:rPr sz="1100" b="1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VP (504)</a:t>
            </a:r>
            <a:r>
              <a:rPr sz="1100" b="1" spc="-6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229-0945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Baton Rouge Office (225) 529-2749 </a:t>
            </a:r>
            <a:r>
              <a:rPr sz="1100" b="1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VP (225)</a:t>
            </a:r>
            <a:r>
              <a:rPr sz="1100" b="1" spc="-6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224-3147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15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(888)</a:t>
            </a:r>
            <a:r>
              <a:rPr sz="1100" b="1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475768"/>
                </a:solidFill>
                <a:latin typeface="Calibri"/>
                <a:cs typeface="Calibri"/>
              </a:rPr>
              <a:t>792-0163</a:t>
            </a:r>
            <a:endParaRPr sz="1100" dirty="0">
              <a:latin typeface="Calibri"/>
              <a:cs typeface="Calibri"/>
            </a:endParaRPr>
          </a:p>
          <a:p>
            <a:pPr marL="163195">
              <a:lnSpc>
                <a:spcPct val="100000"/>
              </a:lnSpc>
            </a:pPr>
            <a:endParaRPr lang="en-US" sz="1600" dirty="0">
              <a:latin typeface="Calibri"/>
              <a:cs typeface="Calibri"/>
            </a:endParaRPr>
          </a:p>
          <a:p>
            <a:pPr marL="163195">
              <a:lnSpc>
                <a:spcPct val="100000"/>
              </a:lnSpc>
            </a:pPr>
            <a:r>
              <a:rPr sz="1400" b="1" spc="-20" dirty="0" smtClean="0">
                <a:solidFill>
                  <a:srgbClr val="475768"/>
                </a:solidFill>
                <a:latin typeface="Calibri"/>
                <a:cs typeface="Calibri"/>
              </a:rPr>
              <a:t>Lafayette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spc="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 smtClean="0">
                <a:solidFill>
                  <a:srgbClr val="475768"/>
                </a:solidFill>
                <a:latin typeface="Calibri"/>
                <a:cs typeface="Calibri"/>
              </a:rPr>
              <a:t>4</a:t>
            </a:r>
            <a:endParaRPr lang="en-US" sz="1400" dirty="0">
              <a:latin typeface="Calibri"/>
              <a:cs typeface="Calibri"/>
            </a:endParaRPr>
          </a:p>
          <a:p>
            <a:pPr marL="163195">
              <a:lnSpc>
                <a:spcPct val="100000"/>
              </a:lnSpc>
            </a:pPr>
            <a:r>
              <a:rPr sz="1400" i="1" u="heavy" spc="-5" dirty="0" smtClean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Affiliated </a:t>
            </a: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Blind of La. </a:t>
            </a:r>
            <a:r>
              <a:rPr sz="1400" i="1" u="heavy" spc="-1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Training</a:t>
            </a:r>
            <a:r>
              <a:rPr sz="1400" i="1" u="heavy" spc="-2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Center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802" y="5925654"/>
            <a:ext cx="1767756" cy="969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Lynn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Blanchard, Director  </a:t>
            </a:r>
            <a:endParaRPr lang="en-US" sz="1100" spc="-10" dirty="0" smtClean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sz="1100" spc="-10" dirty="0" smtClean="0">
                <a:solidFill>
                  <a:srgbClr val="475768"/>
                </a:solidFill>
                <a:latin typeface="Calibri"/>
                <a:cs typeface="Calibri"/>
              </a:rPr>
              <a:t>Christine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Scott,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SSP services  </a:t>
            </a:r>
            <a:endParaRPr lang="en-US" sz="1100" spc="-5" dirty="0" smtClean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Erica Wallace, SSP coordinator</a:t>
            </a:r>
            <a:endParaRPr lang="en-US" sz="1100" spc="-5" dirty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Jacob Fakouri, HAP/TAP</a:t>
            </a:r>
          </a:p>
          <a:p>
            <a:pPr marL="12700" marR="5080">
              <a:lnSpc>
                <a:spcPct val="107000"/>
              </a:lnSpc>
              <a:spcBef>
                <a:spcPts val="100"/>
              </a:spcBef>
            </a:pP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Eileen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Landry,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75768"/>
                </a:solidFill>
                <a:latin typeface="Calibri"/>
                <a:cs typeface="Calibri"/>
              </a:rPr>
              <a:t>Accounting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47558" y="5928290"/>
            <a:ext cx="1722755" cy="944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384">
              <a:lnSpc>
                <a:spcPct val="107000"/>
              </a:lnSpc>
              <a:spcBef>
                <a:spcPts val="100"/>
              </a:spcBef>
            </a:pPr>
            <a:r>
              <a:rPr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2"/>
              </a:rPr>
              <a:t>lynnb@affiliatedblind.org </a:t>
            </a:r>
            <a:r>
              <a:rPr sz="1100" spc="-10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10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3"/>
              </a:rPr>
              <a:t>christines@affiliatedblind.org </a:t>
            </a:r>
            <a:r>
              <a:rPr sz="1100" spc="-10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lang="en-US" sz="1100" u="sng" spc="-10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4"/>
              </a:rPr>
              <a:t>ericaw@affiliatedblind.org</a:t>
            </a:r>
            <a:r>
              <a:rPr lang="en-US"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4"/>
              </a:rPr>
              <a:t> </a:t>
            </a:r>
            <a:endParaRPr lang="en-US" sz="1100" u="sng" spc="-10" dirty="0" smtClean="0">
              <a:solidFill>
                <a:srgbClr val="00ABCC"/>
              </a:solidFill>
              <a:uFill>
                <a:solidFill>
                  <a:srgbClr val="00ABCC"/>
                </a:solidFill>
              </a:uFill>
              <a:latin typeface="Calibri"/>
              <a:cs typeface="Calibri"/>
              <a:hlinkClick r:id="rId14"/>
            </a:endParaRPr>
          </a:p>
          <a:p>
            <a:pPr marL="12700" marR="5080" indent="32384">
              <a:lnSpc>
                <a:spcPct val="107000"/>
              </a:lnSpc>
              <a:spcBef>
                <a:spcPts val="100"/>
              </a:spcBef>
            </a:pPr>
            <a:r>
              <a:rPr lang="en-US" sz="1100" u="sng" spc="-10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cs typeface="Calibri"/>
                <a:hlinkClick r:id="rId14"/>
              </a:rPr>
              <a:t>jacobf@affiliatedblind.org</a:t>
            </a:r>
          </a:p>
          <a:p>
            <a:pPr marL="12700" marR="5080" indent="32384">
              <a:lnSpc>
                <a:spcPct val="107000"/>
              </a:lnSpc>
              <a:spcBef>
                <a:spcPts val="100"/>
              </a:spcBef>
            </a:pPr>
            <a:r>
              <a:rPr sz="1100" u="sng" spc="-10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4"/>
              </a:rPr>
              <a:t>eileenl@affiliatedblind.org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4407" y="6695583"/>
            <a:ext cx="3052445" cy="105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45"/>
              </a:spcBef>
            </a:pPr>
            <a:endParaRPr lang="en-US" sz="1200" b="1" spc="-5" dirty="0" smtClean="0">
              <a:solidFill>
                <a:srgbClr val="475768"/>
              </a:solidFill>
              <a:cs typeface="Calibri"/>
            </a:endParaRPr>
          </a:p>
          <a:p>
            <a:pPr>
              <a:spcBef>
                <a:spcPts val="45"/>
              </a:spcBef>
            </a:pPr>
            <a:r>
              <a:rPr lang="en-US" sz="1200" b="1" spc="-5" dirty="0" smtClean="0">
                <a:solidFill>
                  <a:srgbClr val="475768"/>
                </a:solidFill>
                <a:cs typeface="Calibri"/>
              </a:rPr>
              <a:t>(</a:t>
            </a:r>
            <a:r>
              <a:rPr lang="en-US" sz="1400" b="1" spc="-5" dirty="0">
                <a:solidFill>
                  <a:srgbClr val="475768"/>
                </a:solidFill>
                <a:cs typeface="Calibri"/>
              </a:rPr>
              <a:t>337) 234-6492 </a:t>
            </a:r>
            <a:r>
              <a:rPr lang="en-US" sz="1400" b="1" dirty="0">
                <a:solidFill>
                  <a:srgbClr val="475768"/>
                </a:solidFill>
                <a:cs typeface="Calibri"/>
              </a:rPr>
              <a:t>| </a:t>
            </a:r>
            <a:r>
              <a:rPr lang="en-US" sz="1400" b="1" spc="-5" dirty="0">
                <a:solidFill>
                  <a:srgbClr val="475768"/>
                </a:solidFill>
                <a:cs typeface="Calibri"/>
              </a:rPr>
              <a:t>VP (337)</a:t>
            </a:r>
            <a:r>
              <a:rPr lang="en-US" sz="1400" b="1" spc="-25" dirty="0">
                <a:solidFill>
                  <a:srgbClr val="475768"/>
                </a:solidFill>
                <a:cs typeface="Calibri"/>
              </a:rPr>
              <a:t> </a:t>
            </a:r>
            <a:r>
              <a:rPr lang="en-US" sz="1400" b="1" spc="-5" dirty="0">
                <a:solidFill>
                  <a:srgbClr val="475768"/>
                </a:solidFill>
                <a:cs typeface="Calibri"/>
              </a:rPr>
              <a:t>446-4648</a:t>
            </a:r>
            <a:endParaRPr lang="en-US" sz="14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Acadiana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4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Southwest </a:t>
            </a: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Louisiana Independence</a:t>
            </a:r>
            <a:r>
              <a:rPr sz="1400" i="1" u="heavy" spc="-5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Center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39752" y="7724064"/>
            <a:ext cx="1149985" cy="11253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 marR="5080" indent="-8890">
              <a:lnSpc>
                <a:spcPct val="107200"/>
              </a:lnSpc>
              <a:spcBef>
                <a:spcPts val="100"/>
              </a:spcBef>
            </a:pP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  <a:hlinkClick r:id="rId15"/>
              </a:rPr>
              <a:t>r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5"/>
              </a:rPr>
              <a:t>dartez@slic-la.or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  <a:hlinkClick r:id="rId15"/>
              </a:rPr>
              <a:t>g</a:t>
            </a:r>
            <a:endParaRPr lang="en-US" sz="1100" spc="-5" dirty="0" smtClean="0">
              <a:solidFill>
                <a:srgbClr val="00ABCC"/>
              </a:solidFill>
              <a:latin typeface="Calibri"/>
              <a:cs typeface="Calibri"/>
              <a:hlinkClick r:id="rId15"/>
            </a:endParaRPr>
          </a:p>
          <a:p>
            <a:pPr marL="20955" marR="5080" indent="-8890">
              <a:lnSpc>
                <a:spcPct val="107200"/>
              </a:lnSpc>
              <a:spcBef>
                <a:spcPts val="100"/>
              </a:spcBef>
            </a:pPr>
            <a:r>
              <a:rPr lang="en-US" sz="1100" spc="-5" dirty="0" smtClean="0">
                <a:solidFill>
                  <a:srgbClr val="00ABCC"/>
                </a:solidFill>
                <a:latin typeface="Calibri"/>
                <a:cs typeface="Calibri"/>
                <a:hlinkClick r:id="rId15"/>
              </a:rPr>
              <a:t>rocky@slic-la.org</a:t>
            </a:r>
          </a:p>
          <a:p>
            <a:pPr marL="20955" marR="5080" indent="-8890">
              <a:lnSpc>
                <a:spcPct val="107200"/>
              </a:lnSpc>
              <a:spcBef>
                <a:spcPts val="100"/>
              </a:spcBef>
            </a:pPr>
            <a:r>
              <a:rPr lang="en-US" sz="1100" spc="-5" dirty="0">
                <a:solidFill>
                  <a:srgbClr val="00ABCC"/>
                </a:solidFill>
                <a:latin typeface="Calibri"/>
                <a:cs typeface="Calibri"/>
                <a:hlinkClick r:id="rId15"/>
              </a:rPr>
              <a:t>p</a:t>
            </a:r>
            <a:r>
              <a:rPr lang="en-US" sz="1100" spc="-5" dirty="0" smtClean="0">
                <a:solidFill>
                  <a:srgbClr val="00ABCC"/>
                </a:solidFill>
                <a:latin typeface="Calibri"/>
                <a:cs typeface="Calibri"/>
                <a:hlinkClick r:id="rId15"/>
              </a:rPr>
              <a:t>hillip@slic-la.org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  <a:hlinkClick r:id="rId15"/>
              </a:rPr>
              <a:t> 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6"/>
              </a:rPr>
              <a:t>paige@slic.-la.org 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7"/>
              </a:rPr>
              <a:t>danielle@slic-la.org 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8"/>
              </a:rPr>
              <a:t>kaylac@slic-la.org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354" y="7743603"/>
            <a:ext cx="2494246" cy="13356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4950">
              <a:lnSpc>
                <a:spcPct val="107200"/>
              </a:lnSpc>
              <a:spcBef>
                <a:spcPts val="100"/>
              </a:spcBef>
            </a:pP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Randy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Dartez,</a:t>
            </a:r>
            <a:r>
              <a:rPr sz="1100" spc="-9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Director  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           	</a:t>
            </a:r>
          </a:p>
          <a:p>
            <a:pPr marL="12700" marR="234950">
              <a:lnSpc>
                <a:spcPct val="107200"/>
              </a:lnSpc>
              <a:spcBef>
                <a:spcPts val="100"/>
              </a:spcBef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Rocky Fusilier, Assistant Director</a:t>
            </a:r>
          </a:p>
          <a:p>
            <a:pPr marL="12700" marR="234950">
              <a:lnSpc>
                <a:spcPct val="107200"/>
              </a:lnSpc>
              <a:spcBef>
                <a:spcPts val="100"/>
              </a:spcBef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Phillip Credeur, Int. Assistant Director</a:t>
            </a:r>
          </a:p>
          <a:p>
            <a:pPr marL="12700" marR="234950">
              <a:lnSpc>
                <a:spcPct val="107200"/>
              </a:lnSpc>
              <a:spcBef>
                <a:spcPts val="100"/>
              </a:spcBef>
            </a:pP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Paige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Kelly,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HAP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7200"/>
              </a:lnSpc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Danielle 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Credeur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,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HAP/TAP  </a:t>
            </a:r>
            <a:endParaRPr lang="en-US" sz="1100" spc="-20" dirty="0" smtClean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7200"/>
              </a:lnSpc>
            </a:pP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Kayla Castille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,</a:t>
            </a:r>
            <a:r>
              <a:rPr sz="1100" spc="-15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HAP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(337)</a:t>
            </a:r>
            <a:r>
              <a:rPr sz="1200" b="1" spc="26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269-0027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80097" y="2534890"/>
            <a:ext cx="3052445" cy="4826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b="1" spc="-15" dirty="0">
                <a:solidFill>
                  <a:srgbClr val="475768"/>
                </a:solidFill>
                <a:latin typeface="Calibri"/>
                <a:cs typeface="Calibri"/>
              </a:rPr>
              <a:t>Lake </a:t>
            </a: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Charles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 5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Southwest </a:t>
            </a: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Louisiana Independence</a:t>
            </a:r>
            <a:r>
              <a:rPr sz="1400" i="1" u="heavy" spc="-5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Center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80102" y="2995903"/>
            <a:ext cx="2530298" cy="7662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Randy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Dartez,</a:t>
            </a:r>
            <a:r>
              <a:rPr sz="1100" spc="7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Director</a:t>
            </a:r>
            <a:endParaRPr lang="en-US" sz="1100" spc="-5" dirty="0" smtClean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>
              <a:spcBef>
                <a:spcPts val="195"/>
              </a:spcBef>
            </a:pPr>
            <a:r>
              <a:rPr lang="en-US" sz="1100" spc="-5" dirty="0">
                <a:solidFill>
                  <a:srgbClr val="475768"/>
                </a:solidFill>
                <a:cs typeface="Calibri"/>
              </a:rPr>
              <a:t>Rocky Fusilier, Assistant </a:t>
            </a:r>
            <a:r>
              <a:rPr lang="en-US" sz="1100" spc="-5" dirty="0" smtClean="0">
                <a:solidFill>
                  <a:srgbClr val="475768"/>
                </a:solidFill>
                <a:cs typeface="Calibri"/>
              </a:rPr>
              <a:t>Director</a:t>
            </a:r>
          </a:p>
          <a:p>
            <a:pPr marL="12700">
              <a:spcBef>
                <a:spcPts val="195"/>
              </a:spcBef>
            </a:pPr>
            <a:r>
              <a:rPr lang="en-US" sz="1100" spc="-5" dirty="0" smtClean="0">
                <a:solidFill>
                  <a:srgbClr val="475768"/>
                </a:solidFill>
                <a:cs typeface="Calibri"/>
              </a:rPr>
              <a:t>Phillip </a:t>
            </a:r>
            <a:r>
              <a:rPr lang="en-US" sz="1100" spc="-5" dirty="0">
                <a:solidFill>
                  <a:srgbClr val="475768"/>
                </a:solidFill>
                <a:cs typeface="Calibri"/>
              </a:rPr>
              <a:t>Credeur, </a:t>
            </a:r>
            <a:r>
              <a:rPr lang="en-US" sz="1100" spc="-5" dirty="0" smtClean="0">
                <a:solidFill>
                  <a:srgbClr val="475768"/>
                </a:solidFill>
                <a:cs typeface="Calibri"/>
              </a:rPr>
              <a:t>Int. Assistant Director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Mona Richard,</a:t>
            </a:r>
            <a:r>
              <a:rPr sz="1100" spc="-5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HAP/TAP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30638" y="2978498"/>
            <a:ext cx="1427416" cy="77905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100" dirty="0" smtClean="0">
                <a:solidFill>
                  <a:srgbClr val="00ABCC"/>
                </a:solidFill>
                <a:latin typeface="Calibri"/>
                <a:cs typeface="Calibri"/>
                <a:hlinkClick r:id="rId19"/>
              </a:rPr>
              <a:t>r</a:t>
            </a:r>
            <a:r>
              <a:rPr sz="1100" u="sng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19"/>
              </a:rPr>
              <a:t>dartez@slic-la.or</a:t>
            </a:r>
            <a:r>
              <a:rPr sz="1100" dirty="0" smtClean="0">
                <a:solidFill>
                  <a:srgbClr val="00ABCC"/>
                </a:solidFill>
                <a:latin typeface="Calibri"/>
                <a:cs typeface="Calibri"/>
                <a:hlinkClick r:id="rId19"/>
              </a:rPr>
              <a:t>g</a:t>
            </a:r>
            <a:endParaRPr lang="en-US" sz="1100" dirty="0" smtClean="0">
              <a:solidFill>
                <a:srgbClr val="00ABCC"/>
              </a:solidFill>
              <a:latin typeface="Calibri"/>
              <a:cs typeface="Calibri"/>
            </a:endParaRPr>
          </a:p>
          <a:p>
            <a:pPr marL="12700">
              <a:spcBef>
                <a:spcPts val="195"/>
              </a:spcBef>
            </a:pPr>
            <a:r>
              <a:rPr lang="en-US" sz="1100" spc="-5" dirty="0">
                <a:solidFill>
                  <a:srgbClr val="00ABCC"/>
                </a:solidFill>
                <a:cs typeface="Calibri"/>
                <a:hlinkClick r:id="rId15"/>
              </a:rPr>
              <a:t>rocky@slic-la.org</a:t>
            </a: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lang="en-US" sz="1100" spc="-5" dirty="0" smtClean="0">
                <a:solidFill>
                  <a:srgbClr val="00ABCC"/>
                </a:solidFill>
                <a:cs typeface="Calibri"/>
                <a:hlinkClick r:id="rId20"/>
              </a:rPr>
              <a:t>phillip@slic-la.org</a:t>
            </a:r>
            <a:endParaRPr lang="en-US" sz="1100" u="sng" spc="-5" dirty="0">
              <a:solidFill>
                <a:srgbClr val="00ABCC"/>
              </a:solidFill>
              <a:uFill>
                <a:solidFill>
                  <a:srgbClr val="00ABCC"/>
                </a:solidFill>
              </a:uFill>
              <a:latin typeface="Calibri"/>
              <a:cs typeface="Calibri"/>
              <a:hlinkClick r:id="rId21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21"/>
              </a:rPr>
              <a:t>mona@slic-la.org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55364" y="3735970"/>
            <a:ext cx="3302199" cy="16140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2384" indent="8890">
              <a:spcBef>
                <a:spcPts val="105"/>
              </a:spcBef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Damien Thibodeaux, HAP/TAP	          </a:t>
            </a:r>
            <a:r>
              <a:rPr lang="en-US" sz="1100" spc="-5" dirty="0" smtClean="0">
                <a:solidFill>
                  <a:srgbClr val="00ABCC"/>
                </a:solidFill>
                <a:cs typeface="Calibri"/>
                <a:hlinkClick r:id="rId15"/>
              </a:rPr>
              <a:t>damien@slic-la.org</a:t>
            </a:r>
            <a:endParaRPr lang="en-US" sz="1100" spc="-5" dirty="0">
              <a:solidFill>
                <a:srgbClr val="00ABCC"/>
              </a:solidFill>
              <a:cs typeface="Calibri"/>
              <a:hlinkClick r:id="rId15"/>
            </a:endParaRPr>
          </a:p>
          <a:p>
            <a:pPr marL="12700" marR="32384" indent="8890">
              <a:spcBef>
                <a:spcPts val="105"/>
              </a:spcBef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Allison Galbreath, TERP/Invoicing          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  <a:hlinkClick r:id="rId22"/>
              </a:rPr>
              <a:t>allison@slic-la.org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</a:p>
          <a:p>
            <a:pPr marL="12700" marR="32384" indent="8890">
              <a:spcBef>
                <a:spcPts val="105"/>
              </a:spcBef>
            </a:pP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Shannon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Kennedy,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Accounting 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          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23"/>
              </a:rPr>
              <a:t>shannon@slic-la.org 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endParaRPr lang="en-US" sz="1100" b="1" spc="-5" dirty="0">
              <a:solidFill>
                <a:srgbClr val="00ABCC"/>
              </a:solidFill>
              <a:latin typeface="Calibri"/>
              <a:cs typeface="Calibri"/>
            </a:endParaRPr>
          </a:p>
          <a:p>
            <a:pPr marL="12700" marR="32384" indent="8890">
              <a:spcBef>
                <a:spcPts val="105"/>
              </a:spcBef>
            </a:pPr>
            <a:r>
              <a:rPr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(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337) 477-7194 </a:t>
            </a:r>
            <a:r>
              <a:rPr sz="1200" b="1" dirty="0">
                <a:solidFill>
                  <a:srgbClr val="475768"/>
                </a:solidFill>
                <a:latin typeface="Calibri"/>
                <a:cs typeface="Calibri"/>
              </a:rPr>
              <a:t>|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VP (337)</a:t>
            </a:r>
            <a:r>
              <a:rPr sz="1200" b="1" spc="-2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214-0223</a:t>
            </a:r>
            <a:endParaRPr lang="en-US" sz="1200" dirty="0">
              <a:latin typeface="Calibri"/>
              <a:cs typeface="Calibri"/>
            </a:endParaRPr>
          </a:p>
          <a:p>
            <a:pPr marL="12700" marR="32384" indent="8890">
              <a:lnSpc>
                <a:spcPct val="106600"/>
              </a:lnSpc>
              <a:spcBef>
                <a:spcPts val="105"/>
              </a:spcBef>
            </a:pPr>
            <a:r>
              <a:rPr sz="1200" b="1" spc="-65" dirty="0" smtClean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(833)</a:t>
            </a:r>
            <a:r>
              <a:rPr sz="1200" b="1" spc="5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600-5766</a:t>
            </a:r>
            <a:endParaRPr sz="1200" dirty="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endParaRPr lang="en-US" sz="1400" b="1" spc="-10" dirty="0">
              <a:solidFill>
                <a:srgbClr val="475768"/>
              </a:solidFill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</a:pPr>
            <a:r>
              <a:rPr sz="1400" b="1" spc="-10" dirty="0" smtClean="0">
                <a:solidFill>
                  <a:srgbClr val="475768"/>
                </a:solidFill>
                <a:latin typeface="Calibri"/>
                <a:cs typeface="Calibri"/>
              </a:rPr>
              <a:t>Alexandria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spc="-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6</a:t>
            </a:r>
            <a:endParaRPr sz="1400" dirty="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  <a:spcBef>
                <a:spcPts val="120"/>
              </a:spcBef>
            </a:pP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New 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Horizons Independent </a:t>
            </a: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Living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 Center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19564" y="5365169"/>
            <a:ext cx="1824989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100"/>
              </a:spcBef>
            </a:pP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Patricia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Yoruw,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Interim</a:t>
            </a:r>
            <a:r>
              <a:rPr sz="1100" spc="-9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Director  Allen Fields,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HAP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Ken 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Zangla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,</a:t>
            </a:r>
            <a:r>
              <a:rPr sz="1100" spc="-10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35" dirty="0">
                <a:solidFill>
                  <a:srgbClr val="475768"/>
                </a:solidFill>
                <a:latin typeface="Calibri"/>
                <a:cs typeface="Calibri"/>
              </a:rPr>
              <a:t>TAP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63335" y="5357921"/>
            <a:ext cx="1098550" cy="5981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41910" marR="5080" indent="-29845" algn="just">
              <a:lnSpc>
                <a:spcPct val="112200"/>
              </a:lnSpc>
              <a:spcBef>
                <a:spcPts val="165"/>
              </a:spcBef>
            </a:pP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24"/>
              </a:rPr>
              <a:t>pyoruw@nhilc.org 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25"/>
              </a:rPr>
              <a:t>afields@nhilc.org </a:t>
            </a:r>
            <a:r>
              <a:rPr sz="1100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26"/>
              </a:rPr>
              <a:t>kzangla@nhilc.org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0951" y="3154363"/>
            <a:ext cx="124799" cy="13589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71265" y="8061694"/>
            <a:ext cx="133084" cy="12804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7056" y="2948489"/>
            <a:ext cx="132599" cy="1427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0949" y="2601919"/>
            <a:ext cx="124799" cy="28349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21869" y="2590814"/>
            <a:ext cx="144599" cy="15809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3149" y="7396596"/>
            <a:ext cx="132599" cy="14039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91165" y="4929388"/>
            <a:ext cx="128399" cy="14279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83628" y="6550684"/>
            <a:ext cx="126299" cy="14489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406668" y="5532746"/>
            <a:ext cx="3175635" cy="22302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100"/>
              </a:spcBef>
            </a:pPr>
            <a:endParaRPr lang="en-US" sz="1200" b="1" spc="-5" dirty="0">
              <a:solidFill>
                <a:srgbClr val="475768"/>
              </a:solidFill>
              <a:latin typeface="Calibri"/>
              <a:cs typeface="Calibri"/>
            </a:endParaRPr>
          </a:p>
          <a:p>
            <a:pPr marL="112395">
              <a:spcBef>
                <a:spcPts val="100"/>
              </a:spcBef>
            </a:pPr>
            <a:endParaRPr lang="en-US" sz="1200" b="1" spc="-5" dirty="0">
              <a:solidFill>
                <a:srgbClr val="475768"/>
              </a:solidFill>
              <a:latin typeface="Calibri"/>
              <a:cs typeface="Calibri"/>
            </a:endParaRPr>
          </a:p>
          <a:p>
            <a:pPr marL="112395">
              <a:spcBef>
                <a:spcPts val="100"/>
              </a:spcBef>
            </a:pPr>
            <a:r>
              <a:rPr lang="en-US" sz="1200" spc="-5" dirty="0" smtClean="0">
                <a:solidFill>
                  <a:srgbClr val="475768"/>
                </a:solidFill>
                <a:cs typeface="Calibri"/>
              </a:rPr>
              <a:t>LaToya </a:t>
            </a:r>
            <a:r>
              <a:rPr lang="en-US" sz="1200" spc="-5" dirty="0">
                <a:solidFill>
                  <a:srgbClr val="475768"/>
                </a:solidFill>
                <a:cs typeface="Calibri"/>
              </a:rPr>
              <a:t>Foster</a:t>
            </a:r>
            <a:r>
              <a:rPr lang="en-US" sz="1200" dirty="0">
                <a:solidFill>
                  <a:srgbClr val="475768"/>
                </a:solidFill>
                <a:cs typeface="Calibri"/>
              </a:rPr>
              <a:t>,</a:t>
            </a:r>
            <a:r>
              <a:rPr lang="en-US" sz="1200" spc="-10" dirty="0">
                <a:solidFill>
                  <a:srgbClr val="475768"/>
                </a:solidFill>
                <a:cs typeface="Calibri"/>
              </a:rPr>
              <a:t> </a:t>
            </a:r>
            <a:r>
              <a:rPr lang="en-US" sz="1200" spc="-5" dirty="0">
                <a:solidFill>
                  <a:srgbClr val="475768"/>
                </a:solidFill>
                <a:cs typeface="Calibri"/>
              </a:rPr>
              <a:t>TERP                     </a:t>
            </a:r>
            <a:r>
              <a:rPr lang="en-US" sz="12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cs typeface="Calibri"/>
                <a:hlinkClick r:id="rId35"/>
              </a:rPr>
              <a:t>lfoster@nhilc.org </a:t>
            </a:r>
            <a:r>
              <a:rPr lang="en-US" sz="1200" spc="-5" dirty="0" smtClean="0">
                <a:solidFill>
                  <a:srgbClr val="475768"/>
                </a:solidFill>
                <a:cs typeface="Calibri"/>
              </a:rPr>
              <a:t>  </a:t>
            </a:r>
            <a:endParaRPr lang="en-US" sz="1200" b="1" spc="-5" dirty="0" smtClean="0">
              <a:solidFill>
                <a:srgbClr val="475768"/>
              </a:solidFill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100"/>
              </a:spcBef>
            </a:pPr>
            <a:r>
              <a:rPr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(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318) 484-3596 </a:t>
            </a:r>
            <a:r>
              <a:rPr sz="1200" b="1" spc="-15" dirty="0">
                <a:solidFill>
                  <a:srgbClr val="475768"/>
                </a:solidFill>
                <a:latin typeface="Calibri"/>
                <a:cs typeface="Calibri"/>
              </a:rPr>
              <a:t>|Toll-Free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(888)</a:t>
            </a:r>
            <a:r>
              <a:rPr sz="1200" b="1" spc="-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361-3596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en-US" sz="1400" b="1" spc="-10" dirty="0">
              <a:solidFill>
                <a:srgbClr val="475768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0" dirty="0" smtClean="0">
                <a:solidFill>
                  <a:srgbClr val="475768"/>
                </a:solidFill>
                <a:latin typeface="Calibri"/>
                <a:cs typeface="Calibri"/>
              </a:rPr>
              <a:t>Shreveport </a:t>
            </a:r>
            <a:r>
              <a:rPr sz="1400" b="1" spc="-10" dirty="0">
                <a:solidFill>
                  <a:srgbClr val="475768"/>
                </a:solidFill>
                <a:latin typeface="Calibri"/>
                <a:cs typeface="Calibri"/>
              </a:rPr>
              <a:t>Area: Region</a:t>
            </a:r>
            <a:r>
              <a:rPr sz="1400" b="1" dirty="0">
                <a:solidFill>
                  <a:srgbClr val="475768"/>
                </a:solidFill>
                <a:latin typeface="Calibri"/>
                <a:cs typeface="Calibri"/>
              </a:rPr>
              <a:t> 7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New 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Horizons Independent </a:t>
            </a:r>
            <a:r>
              <a:rPr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Living </a:t>
            </a:r>
            <a:r>
              <a:rPr sz="1400" i="1" u="heavy" spc="-10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latin typeface="Calibri"/>
                <a:cs typeface="Calibri"/>
              </a:rPr>
              <a:t>Center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07900"/>
              </a:lnSpc>
              <a:spcBef>
                <a:spcPts val="40"/>
              </a:spcBef>
              <a:tabLst>
                <a:tab pos="1840864" algn="l"/>
              </a:tabLst>
            </a:pP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Patricia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Yoruw,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Interim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Director 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   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  <a:hlinkClick r:id="rId24"/>
              </a:rPr>
              <a:t>p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24"/>
              </a:rPr>
              <a:t>yoruw@nhilc.or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  <a:hlinkClick r:id="rId24"/>
              </a:rPr>
              <a:t>g 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Mitch Iddins, Advocacy Director 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 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36"/>
              </a:rPr>
              <a:t>mitchiddins@nhilc.org 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LaToya</a:t>
            </a:r>
            <a:r>
              <a:rPr sz="1100" spc="5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75768"/>
                </a:solidFill>
                <a:latin typeface="Calibri"/>
                <a:cs typeface="Calibri"/>
              </a:rPr>
              <a:t>Foster,</a:t>
            </a:r>
            <a:r>
              <a:rPr sz="1100" spc="1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475768"/>
                </a:solidFill>
                <a:latin typeface="Calibri"/>
                <a:cs typeface="Calibri"/>
              </a:rPr>
              <a:t>TERP/TAP/HAP	</a:t>
            </a:r>
            <a:r>
              <a:rPr lang="en-US" sz="1100" spc="-15" dirty="0" smtClean="0">
                <a:solidFill>
                  <a:srgbClr val="475768"/>
                </a:solidFill>
                <a:latin typeface="Calibri"/>
                <a:cs typeface="Calibri"/>
              </a:rPr>
              <a:t>    </a:t>
            </a:r>
            <a:r>
              <a:rPr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35"/>
              </a:rPr>
              <a:t>lfoster@nhilc.org </a:t>
            </a: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(318) 671-8131 </a:t>
            </a:r>
            <a:r>
              <a:rPr sz="1400" dirty="0">
                <a:latin typeface="Arial"/>
                <a:cs typeface="Arial"/>
              </a:rPr>
              <a:t>| </a:t>
            </a:r>
            <a:r>
              <a:rPr sz="1200" b="1" spc="-20" dirty="0">
                <a:solidFill>
                  <a:srgbClr val="475768"/>
                </a:solidFill>
                <a:latin typeface="Calibri"/>
                <a:cs typeface="Calibri"/>
              </a:rPr>
              <a:t>Toll-Free </a:t>
            </a:r>
            <a:r>
              <a:rPr sz="1200" b="1" spc="-5" dirty="0">
                <a:solidFill>
                  <a:srgbClr val="475768"/>
                </a:solidFill>
                <a:latin typeface="Calibri"/>
                <a:cs typeface="Calibri"/>
              </a:rPr>
              <a:t>(877)</a:t>
            </a:r>
            <a:r>
              <a:rPr sz="1200" b="1" spc="4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219-7327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32253" y="8424291"/>
            <a:ext cx="1171575" cy="58509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95885">
              <a:lnSpc>
                <a:spcPct val="106800"/>
              </a:lnSpc>
              <a:spcBef>
                <a:spcPts val="125"/>
              </a:spcBef>
            </a:pP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  <a:hlinkClick r:id="rId37"/>
              </a:rPr>
              <a:t>p</a:t>
            </a:r>
            <a:r>
              <a:rPr sz="1100" u="sng" spc="-5" dirty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latin typeface="Calibri"/>
                <a:cs typeface="Calibri"/>
                <a:hlinkClick r:id="rId37"/>
              </a:rPr>
              <a:t>yoruw@nhilc.or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  <a:hlinkClick r:id="rId37"/>
              </a:rPr>
              <a:t>g </a:t>
            </a:r>
            <a:r>
              <a:rPr sz="1100" spc="-5" dirty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endParaRPr lang="en-US" sz="1100" u="sng" spc="-5" dirty="0">
              <a:solidFill>
                <a:srgbClr val="00ABCC"/>
              </a:solidFill>
              <a:uFill>
                <a:solidFill>
                  <a:srgbClr val="00ABCC"/>
                </a:solidFill>
              </a:uFill>
              <a:latin typeface="Calibri"/>
              <a:cs typeface="Calibri"/>
            </a:endParaRPr>
          </a:p>
          <a:p>
            <a:pPr marL="12700" marR="5080" indent="95885">
              <a:lnSpc>
                <a:spcPct val="106800"/>
              </a:lnSpc>
              <a:spcBef>
                <a:spcPts val="125"/>
              </a:spcBef>
            </a:pPr>
            <a:endParaRPr lang="en-US" sz="1100" u="sng" spc="-5" dirty="0" smtClean="0">
              <a:solidFill>
                <a:srgbClr val="00ABCC"/>
              </a:solidFill>
              <a:uFill>
                <a:solidFill>
                  <a:srgbClr val="00ABCC"/>
                </a:solidFill>
              </a:uFill>
              <a:latin typeface="Calibri"/>
              <a:cs typeface="Calibri"/>
            </a:endParaRPr>
          </a:p>
          <a:p>
            <a:pPr marL="12700" marR="5080" indent="95885">
              <a:lnSpc>
                <a:spcPct val="106800"/>
              </a:lnSpc>
              <a:spcBef>
                <a:spcPts val="125"/>
              </a:spcBef>
            </a:pPr>
            <a:r>
              <a:rPr sz="1100" spc="-5" dirty="0" smtClean="0">
                <a:solidFill>
                  <a:srgbClr val="00ABCC"/>
                </a:solidFill>
                <a:latin typeface="Calibri"/>
                <a:cs typeface="Calibri"/>
              </a:rPr>
              <a:t>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56492" y="8459748"/>
            <a:ext cx="3053639" cy="7130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95"/>
              </a:lnSpc>
              <a:spcBef>
                <a:spcPts val="100"/>
              </a:spcBef>
            </a:pP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Patricia </a:t>
            </a:r>
            <a:r>
              <a:rPr sz="1100" spc="-5" dirty="0">
                <a:solidFill>
                  <a:srgbClr val="475768"/>
                </a:solidFill>
                <a:latin typeface="Calibri"/>
                <a:cs typeface="Calibri"/>
              </a:rPr>
              <a:t>Yoruw, </a:t>
            </a:r>
            <a:r>
              <a:rPr sz="1100" dirty="0">
                <a:solidFill>
                  <a:srgbClr val="475768"/>
                </a:solidFill>
                <a:latin typeface="Calibri"/>
                <a:cs typeface="Calibri"/>
              </a:rPr>
              <a:t>Interim</a:t>
            </a:r>
            <a:r>
              <a:rPr sz="1100" spc="-80" dirty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Director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       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ts val="1295"/>
              </a:lnSpc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Nandidra Gray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,</a:t>
            </a:r>
            <a:r>
              <a:rPr sz="1100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20" dirty="0" smtClean="0">
                <a:solidFill>
                  <a:srgbClr val="475768"/>
                </a:solidFill>
                <a:latin typeface="Calibri"/>
                <a:cs typeface="Calibri"/>
              </a:rPr>
              <a:t>TAP/HAP</a:t>
            </a:r>
            <a:r>
              <a:rPr lang="en-US" sz="1100" spc="-20" dirty="0" smtClean="0">
                <a:solidFill>
                  <a:srgbClr val="475768"/>
                </a:solidFill>
                <a:latin typeface="Calibri"/>
                <a:cs typeface="Calibri"/>
              </a:rPr>
              <a:t>                   </a:t>
            </a:r>
            <a:r>
              <a:rPr lang="en-US" sz="1100" spc="-20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lang="en-US" sz="1100" spc="-20" dirty="0" smtClean="0">
                <a:solidFill>
                  <a:srgbClr val="475768"/>
                </a:solidFill>
                <a:latin typeface="Calibri"/>
                <a:cs typeface="Calibri"/>
                <a:hlinkClick r:id="rId38"/>
              </a:rPr>
              <a:t>ngray@nhilc.org</a:t>
            </a:r>
            <a:r>
              <a:rPr lang="en-US" sz="1100" spc="-20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LaToya Foster</a:t>
            </a:r>
            <a:r>
              <a:rPr sz="1100" dirty="0" smtClean="0">
                <a:solidFill>
                  <a:srgbClr val="475768"/>
                </a:solidFill>
                <a:latin typeface="Calibri"/>
                <a:cs typeface="Calibri"/>
              </a:rPr>
              <a:t>,</a:t>
            </a:r>
            <a:r>
              <a:rPr sz="1100" spc="-10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TERP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                          </a:t>
            </a:r>
            <a:r>
              <a:rPr lang="en-US" sz="1100" u="sng" spc="-5" dirty="0" smtClean="0">
                <a:solidFill>
                  <a:srgbClr val="00ABCC"/>
                </a:solidFill>
                <a:uFill>
                  <a:solidFill>
                    <a:srgbClr val="00ABCC"/>
                  </a:solidFill>
                </a:uFill>
                <a:cs typeface="Calibri"/>
                <a:hlinkClick r:id="rId35"/>
              </a:rPr>
              <a:t>lfoster@nhilc.org </a:t>
            </a:r>
            <a:r>
              <a:rPr lang="en-US" sz="1100" spc="-5" dirty="0" smtClean="0">
                <a:solidFill>
                  <a:srgbClr val="475768"/>
                </a:solidFill>
                <a:latin typeface="Calibri"/>
                <a:cs typeface="Calibri"/>
              </a:rPr>
              <a:t>  </a:t>
            </a:r>
            <a:endParaRPr sz="11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(318)</a:t>
            </a:r>
            <a:r>
              <a:rPr sz="1200" b="1" spc="5" dirty="0" smtClean="0">
                <a:solidFill>
                  <a:srgbClr val="475768"/>
                </a:solidFill>
                <a:latin typeface="Calibri"/>
                <a:cs typeface="Calibri"/>
              </a:rPr>
              <a:t> </a:t>
            </a:r>
            <a:r>
              <a:rPr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323-4374</a:t>
            </a:r>
            <a:r>
              <a:rPr lang="en-US"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 | </a:t>
            </a:r>
            <a:r>
              <a:rPr lang="en-US" sz="1200" b="1" spc="-20" dirty="0" smtClean="0">
                <a:solidFill>
                  <a:srgbClr val="475768"/>
                </a:solidFill>
                <a:cs typeface="Calibri"/>
              </a:rPr>
              <a:t>Toll-Free</a:t>
            </a:r>
            <a:r>
              <a:rPr lang="en-US" sz="1200" dirty="0" smtClean="0">
                <a:cs typeface="Calibri"/>
              </a:rPr>
              <a:t> </a:t>
            </a:r>
            <a:r>
              <a:rPr sz="1200" b="1" spc="-5" dirty="0" smtClean="0">
                <a:solidFill>
                  <a:srgbClr val="475768"/>
                </a:solidFill>
                <a:latin typeface="Calibri"/>
                <a:cs typeface="Calibri"/>
              </a:rPr>
              <a:t>(800) 428-5505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53801" y="7936643"/>
            <a:ext cx="3886200" cy="5360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685" lvl="0">
              <a:spcBef>
                <a:spcPts val="1160"/>
              </a:spcBef>
            </a:pPr>
            <a:r>
              <a:rPr lang="en-US" sz="1400" b="1" spc="-5" dirty="0">
                <a:solidFill>
                  <a:srgbClr val="475768"/>
                </a:solidFill>
                <a:cs typeface="Calibri"/>
              </a:rPr>
              <a:t>Monroe Area: Region</a:t>
            </a:r>
            <a:r>
              <a:rPr lang="en-US" sz="1400" b="1" spc="-15" dirty="0">
                <a:solidFill>
                  <a:srgbClr val="475768"/>
                </a:solidFill>
                <a:cs typeface="Calibri"/>
              </a:rPr>
              <a:t> </a:t>
            </a:r>
            <a:r>
              <a:rPr lang="en-US" sz="1400" b="1" dirty="0">
                <a:solidFill>
                  <a:srgbClr val="475768"/>
                </a:solidFill>
                <a:cs typeface="Calibri"/>
              </a:rPr>
              <a:t>8</a:t>
            </a:r>
            <a:endParaRPr lang="en-US" sz="1400" dirty="0">
              <a:solidFill>
                <a:prstClr val="black"/>
              </a:solidFill>
              <a:cs typeface="Calibri"/>
            </a:endParaRPr>
          </a:p>
          <a:p>
            <a:pPr marL="19685" lvl="0">
              <a:spcBef>
                <a:spcPts val="114"/>
              </a:spcBef>
            </a:pPr>
            <a:r>
              <a:rPr lang="en-US"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cs typeface="Calibri"/>
              </a:rPr>
              <a:t>New Horizons Independent Living</a:t>
            </a:r>
            <a:r>
              <a:rPr lang="en-US" sz="1400" i="1" u="heavy" spc="-3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cs typeface="Calibri"/>
              </a:rPr>
              <a:t> </a:t>
            </a:r>
            <a:r>
              <a:rPr lang="en-US" sz="1400" i="1" u="heavy" spc="-5" dirty="0">
                <a:solidFill>
                  <a:srgbClr val="484429"/>
                </a:solidFill>
                <a:uFill>
                  <a:solidFill>
                    <a:srgbClr val="484429"/>
                  </a:solidFill>
                </a:uFill>
                <a:cs typeface="Calibri"/>
              </a:rPr>
              <a:t>Center</a:t>
            </a:r>
            <a:endParaRPr lang="en-US" sz="1400" dirty="0">
              <a:solidFill>
                <a:prstClr val="black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1164</Words>
  <Application>Microsoft Office PowerPoint</Application>
  <PresentationFormat>Custom</PresentationFormat>
  <Paragraphs>158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Regional Service Centers</vt:lpstr>
      <vt:lpstr>Regional Service Centers  by Parish</vt:lpstr>
      <vt:lpstr>Regional Service Centers  Staff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LCD_Regional_Service_Centers (Template)</dc:title>
  <cp:lastModifiedBy>Brittany Welch</cp:lastModifiedBy>
  <cp:revision>16</cp:revision>
  <cp:lastPrinted>2023-06-08T13:58:06Z</cp:lastPrinted>
  <dcterms:created xsi:type="dcterms:W3CDTF">2023-05-26T14:09:31Z</dcterms:created>
  <dcterms:modified xsi:type="dcterms:W3CDTF">2024-02-16T14:56:27Z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2022-11-14T00:00:00Z</vt:filetime>
  </property>
  <property fmtid="{D5CDD505-2E9C-101B-9397-08002B2CF9AE}" pid="3" name="Creator">
    <vt:lpwstr>Google</vt:lpwstr>
  </property>
  <property fmtid="{D5CDD505-2E9C-101B-9397-08002B2CF9AE}" pid="4" name="LastSaved">
    <vt:filetime>2023-05-26T00:00:00Z</vt:filetime>
  </property>
</Properties>
</file>